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0"/>
  </p:notesMasterIdLst>
  <p:handoutMasterIdLst>
    <p:handoutMasterId r:id="rId61"/>
  </p:handoutMasterIdLst>
  <p:sldIdLst>
    <p:sldId id="256" r:id="rId2"/>
    <p:sldId id="310" r:id="rId3"/>
    <p:sldId id="306" r:id="rId4"/>
    <p:sldId id="311" r:id="rId5"/>
    <p:sldId id="313" r:id="rId6"/>
    <p:sldId id="317" r:id="rId7"/>
    <p:sldId id="318" r:id="rId8"/>
    <p:sldId id="314" r:id="rId9"/>
    <p:sldId id="349" r:id="rId10"/>
    <p:sldId id="319" r:id="rId11"/>
    <p:sldId id="261" r:id="rId12"/>
    <p:sldId id="265" r:id="rId13"/>
    <p:sldId id="266" r:id="rId14"/>
    <p:sldId id="268" r:id="rId15"/>
    <p:sldId id="267" r:id="rId16"/>
    <p:sldId id="269" r:id="rId17"/>
    <p:sldId id="270" r:id="rId18"/>
    <p:sldId id="320" r:id="rId19"/>
    <p:sldId id="273" r:id="rId20"/>
    <p:sldId id="347" r:id="rId21"/>
    <p:sldId id="321" r:id="rId22"/>
    <p:sldId id="322" r:id="rId23"/>
    <p:sldId id="324" r:id="rId24"/>
    <p:sldId id="325" r:id="rId25"/>
    <p:sldId id="280" r:id="rId26"/>
    <p:sldId id="281" r:id="rId27"/>
    <p:sldId id="282" r:id="rId28"/>
    <p:sldId id="277" r:id="rId29"/>
    <p:sldId id="276" r:id="rId30"/>
    <p:sldId id="285" r:id="rId31"/>
    <p:sldId id="283" r:id="rId32"/>
    <p:sldId id="286" r:id="rId33"/>
    <p:sldId id="287" r:id="rId34"/>
    <p:sldId id="334" r:id="rId35"/>
    <p:sldId id="343" r:id="rId36"/>
    <p:sldId id="335" r:id="rId37"/>
    <p:sldId id="274" r:id="rId38"/>
    <p:sldId id="346" r:id="rId39"/>
    <p:sldId id="344" r:id="rId40"/>
    <p:sldId id="348" r:id="rId41"/>
    <p:sldId id="336" r:id="rId42"/>
    <p:sldId id="291" r:id="rId43"/>
    <p:sldId id="292" r:id="rId44"/>
    <p:sldId id="326" r:id="rId45"/>
    <p:sldId id="294" r:id="rId46"/>
    <p:sldId id="295" r:id="rId47"/>
    <p:sldId id="340" r:id="rId48"/>
    <p:sldId id="341" r:id="rId49"/>
    <p:sldId id="342" r:id="rId50"/>
    <p:sldId id="327" r:id="rId51"/>
    <p:sldId id="328" r:id="rId52"/>
    <p:sldId id="337" r:id="rId53"/>
    <p:sldId id="338" r:id="rId54"/>
    <p:sldId id="330" r:id="rId55"/>
    <p:sldId id="332" r:id="rId56"/>
    <p:sldId id="350" r:id="rId57"/>
    <p:sldId id="351" r:id="rId58"/>
    <p:sldId id="352" r:id="rId59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45A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82" autoAdjust="0"/>
    <p:restoredTop sz="77491" autoAdjust="0"/>
  </p:normalViewPr>
  <p:slideViewPr>
    <p:cSldViewPr>
      <p:cViewPr varScale="1">
        <p:scale>
          <a:sx n="87" d="100"/>
          <a:sy n="87" d="100"/>
        </p:scale>
        <p:origin x="-37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1926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13B102-08C4-40B5-B20C-B21FEF6D2E65}" type="datetimeFigureOut">
              <a:rPr lang="en-GB" smtClean="0"/>
              <a:t>27/01/2019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B34C6E-3DE3-4CEA-8731-A62F2BC0E3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06600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F742A6-AF70-4223-8D59-EEDC1569B15C}" type="datetimeFigureOut">
              <a:rPr lang="en-GB" smtClean="0"/>
              <a:t>27/01/2019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15E49E-1A49-4A40-AC3F-3A26CD4D6A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07689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These slides can be adapted to</a:t>
            </a:r>
            <a:r>
              <a:rPr lang="en-GB" baseline="0" dirty="0" smtClean="0"/>
              <a:t> provide an overview of the 2019 Scottish Cancer Referral Guidelines.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 smtClean="0"/>
              <a:t>The format is deliberately plain and simple text so that it can be redesigned as need be.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 smtClean="0"/>
              <a:t>Tables have been used sparingly because of potential re-formatting difficulties but are included in 3 slides: 1st slide for Lung cancer (9), the last slide for Upper GI cancer (29), and the 1st slide for Haematological cancer (40).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 smtClean="0"/>
              <a:t>No animations have been incorporated but they are worth using in some slides.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5E49E-1A49-4A40-AC3F-3A26CD4D6A3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22130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Changes largely to align</a:t>
            </a:r>
            <a:r>
              <a:rPr lang="en-GB" baseline="0" dirty="0" smtClean="0"/>
              <a:t> more closely with NICE.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5E49E-1A49-4A40-AC3F-3A26CD4D6A3E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24481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These are suggestions</a:t>
            </a:r>
            <a:r>
              <a:rPr lang="en-GB" baseline="0" dirty="0" smtClean="0"/>
              <a:t> rather than mandatory process.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5E49E-1A49-4A40-AC3F-3A26CD4D6A3E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0126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Changes are largely to align more closely with NICE.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5E49E-1A49-4A40-AC3F-3A26CD4D6A3E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406227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No significant change.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But 1% hydrocortisone</a:t>
            </a:r>
            <a:r>
              <a:rPr lang="en-GB" baseline="0" dirty="0" smtClean="0"/>
              <a:t> was not considered to have any significant therapeutic effect.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5E49E-1A49-4A40-AC3F-3A26CD4D6A3E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971350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 smtClean="0"/>
              <a:t>No change.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 smtClean="0"/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 smtClean="0"/>
              <a:t>Peer</a:t>
            </a:r>
            <a:r>
              <a:rPr lang="en-GB" baseline="0" dirty="0" smtClean="0"/>
              <a:t> review response from a pathologist was that ‘sebaceous cyst’ is “…not a valid pathological diagnosis and its incorrect use should not be promulgated in a guideline document”.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 smtClean="0"/>
              <a:t>SPCCG decided that it was a better understood term in Primary Care than epidermoid cyst!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5E49E-1A49-4A40-AC3F-3A26CD4D6A3E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096000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Not substantially changed.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But advice about antibiotic choice</a:t>
            </a:r>
            <a:r>
              <a:rPr lang="en-GB" baseline="0" dirty="0" smtClean="0"/>
              <a:t> now recognises the importance of local antibiotic resistance profiles.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5E49E-1A49-4A40-AC3F-3A26CD4D6A3E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672970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Not changed.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Pain is not a reason for USOC referral.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5E49E-1A49-4A40-AC3F-3A26CD4D6A3E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148949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Gynaecomastia is not a reason for USOC referral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But other symptoms</a:t>
            </a:r>
            <a:r>
              <a:rPr lang="en-GB" baseline="0" dirty="0" smtClean="0"/>
              <a:t> of changes in breast tissue should be managed in the same way for both sexes.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5E49E-1A49-4A40-AC3F-3A26CD4D6A3E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49984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These are new recommendations.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5E49E-1A49-4A40-AC3F-3A26CD4D6A3E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306775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Aligns better with NICE.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qFIT is likely to be a major game-changer</a:t>
            </a:r>
            <a:r>
              <a:rPr lang="en-GB" baseline="0" dirty="0" smtClean="0"/>
              <a:t> once its role has been properly determined.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5E49E-1A49-4A40-AC3F-3A26CD4D6A3E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66075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Overall the process took</a:t>
            </a:r>
            <a:r>
              <a:rPr lang="en-GB" baseline="0" dirty="0" smtClean="0"/>
              <a:t> about a year from start to finish.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 smtClean="0"/>
              <a:t>Peer review was largely very positive and many suggestions were incorporated in the final guideline.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baseline="0" dirty="0" smtClean="0"/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There were three groups of peer review responders that warrant specific mention and thanks: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Royal College of GPs Scotland; 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Cancer Research UK; 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 gastroenterologists, particularly in NHS GG&amp;C, who identified significant issues with the upper and lower GI guidelines warranting substantial amendment.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5E49E-1A49-4A40-AC3F-3A26CD4D6A3E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098872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This is a precise duplication of the </a:t>
            </a:r>
            <a:r>
              <a:rPr lang="en-GB" dirty="0" err="1" smtClean="0"/>
              <a:t>Gynae</a:t>
            </a:r>
            <a:r>
              <a:rPr lang="en-GB" dirty="0" smtClean="0"/>
              <a:t>’ guideline.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5E49E-1A49-4A40-AC3F-3A26CD4D6A3E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046231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Not changed.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5E49E-1A49-4A40-AC3F-3A26CD4D6A3E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861866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The role of qFIT should become apparent and a</a:t>
            </a:r>
            <a:r>
              <a:rPr lang="en-GB" baseline="0" dirty="0" smtClean="0"/>
              <a:t> national strategy agreed in the not too distant future.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5E49E-1A49-4A40-AC3F-3A26CD4D6A3E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193655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These changes</a:t>
            </a:r>
            <a:r>
              <a:rPr lang="en-GB" baseline="0" dirty="0" smtClean="0"/>
              <a:t> align slightly more closely to NICE.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 smtClean="0"/>
              <a:t>Emphasise that the main change is &gt;55 years and to make and weight loss the required symptom rather than pain +other alarm features – this was changed as a result of the peer review process.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 smtClean="0"/>
              <a:t>The subgroup met on three occasions in order to come to agreement with a major re-write following peer review.  The gastroenterology community in Scotland were extremely helpful in working on this.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5E49E-1A49-4A40-AC3F-3A26CD4D6A3E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480070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Oddly,</a:t>
            </a:r>
            <a:r>
              <a:rPr lang="en-GB" baseline="0" dirty="0" smtClean="0"/>
              <a:t> t</a:t>
            </a:r>
            <a:r>
              <a:rPr lang="en-GB" dirty="0" smtClean="0"/>
              <a:t>his statement was misunderstood by many</a:t>
            </a:r>
            <a:r>
              <a:rPr lang="en-GB" baseline="0" dirty="0" smtClean="0"/>
              <a:t> at peer review as suggesting dyspepsia was a reason for USOC referral.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5E49E-1A49-4A40-AC3F-3A26CD4D6A3E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650904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These were previously reasons for USOC referral.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5E49E-1A49-4A40-AC3F-3A26CD4D6A3E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221493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Note diabetes with weight loss now a clear reason to refer.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5E49E-1A49-4A40-AC3F-3A26CD4D6A3E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054218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Pancreatic cancer is notoriously difficult to catch at a surgically</a:t>
            </a:r>
            <a:r>
              <a:rPr lang="en-GB" baseline="0" dirty="0" smtClean="0"/>
              <a:t> treatable early stage.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5E49E-1A49-4A40-AC3F-3A26CD4D6A3E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570835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Emphasise how often patients are returned to </a:t>
            </a:r>
            <a:r>
              <a:rPr lang="en-GB" baseline="0" dirty="0" smtClean="0"/>
              <a:t>Primary Care after a negative investigation despite </a:t>
            </a:r>
            <a:r>
              <a:rPr lang="en-GB" dirty="0" smtClean="0"/>
              <a:t>continuing symptoms.</a:t>
            </a:r>
            <a:r>
              <a:rPr lang="en-GB" baseline="0" dirty="0" smtClean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 smtClean="0"/>
              <a:t>Perhaps more of an issue in GI cancers because of </a:t>
            </a:r>
            <a:r>
              <a:rPr lang="en-GB" baseline="0" dirty="0" smtClean="0"/>
              <a:t>commonly </a:t>
            </a:r>
            <a:r>
              <a:rPr lang="en-GB" baseline="0" dirty="0" smtClean="0"/>
              <a:t>being triaged straight to </a:t>
            </a:r>
            <a:r>
              <a:rPr lang="en-GB" baseline="0" dirty="0" smtClean="0"/>
              <a:t>endoscopy where there isn’t </a:t>
            </a:r>
            <a:r>
              <a:rPr lang="en-GB" baseline="0" dirty="0" smtClean="0"/>
              <a:t>time or facilities for a full clinical assessment.</a:t>
            </a:r>
            <a:endParaRPr lang="en-GB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5E49E-1A49-4A40-AC3F-3A26CD4D6A3E}" type="slidenum">
              <a:rPr lang="en-GB" smtClean="0"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626609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Make the point strongly that </a:t>
            </a:r>
            <a:r>
              <a:rPr lang="en-GB" sz="1200" dirty="0" smtClean="0"/>
              <a:t>these not by themselves reasons to refer.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5E49E-1A49-4A40-AC3F-3A26CD4D6A3E}" type="slidenum">
              <a:rPr lang="en-GB" smtClean="0"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22857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 smtClean="0"/>
              <a:t>It </a:t>
            </a:r>
            <a:r>
              <a:rPr lang="en-GB" baseline="0" dirty="0" smtClean="0"/>
              <a:t>has an aim of helping people obtain the medical service is most appropriate for their needs and wishes.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 smtClean="0"/>
              <a:t>It also aims to address </a:t>
            </a:r>
            <a:r>
              <a:rPr lang="en-GB" baseline="0" dirty="0" smtClean="0"/>
              <a:t>concerns </a:t>
            </a:r>
            <a:r>
              <a:rPr lang="en-GB" baseline="0" dirty="0" smtClean="0"/>
              <a:t>of over-diagnosis and over-investigation.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5E49E-1A49-4A40-AC3F-3A26CD4D6A3E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423865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There is no decent evidence base to help determine “normal range”.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NICE does not specify a range.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Public</a:t>
            </a:r>
            <a:r>
              <a:rPr lang="en-GB" baseline="0" dirty="0" smtClean="0"/>
              <a:t> Health England only recommend that the PSA should be &lt;</a:t>
            </a:r>
            <a:r>
              <a:rPr lang="en-GB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3.0 ng/ml in age bracket 50-69 years.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5E49E-1A49-4A40-AC3F-3A26CD4D6A3E}" type="slidenum">
              <a:rPr lang="en-GB" smtClean="0"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064414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5E49E-1A49-4A40-AC3F-3A26CD4D6A3E}" type="slidenum">
              <a:rPr lang="en-GB" smtClean="0"/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672688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The reason for raised white cell count on FBC is unexplained but perhaps is linked with a</a:t>
            </a:r>
            <a:r>
              <a:rPr lang="en-GB" baseline="0" dirty="0" smtClean="0"/>
              <a:t> low grade</a:t>
            </a:r>
            <a:r>
              <a:rPr lang="en-GB" dirty="0" smtClean="0"/>
              <a:t> inflammatory process, possibly infective origin.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5E49E-1A49-4A40-AC3F-3A26CD4D6A3E}" type="slidenum">
              <a:rPr lang="en-GB" smtClean="0"/>
              <a:t>32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30674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Wording aligns</a:t>
            </a:r>
            <a:r>
              <a:rPr lang="en-GB" baseline="0" dirty="0" smtClean="0"/>
              <a:t> better with NICE.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5E49E-1A49-4A40-AC3F-3A26CD4D6A3E}" type="slidenum">
              <a:rPr lang="en-GB" smtClean="0"/>
              <a:t>33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88229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No change to this guideline.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5E49E-1A49-4A40-AC3F-3A26CD4D6A3E}" type="slidenum">
              <a:rPr lang="en-GB" smtClean="0"/>
              <a:t>34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968195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 smtClean="0"/>
              <a:t>No change to this guideline.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5E49E-1A49-4A40-AC3F-3A26CD4D6A3E}" type="slidenum">
              <a:rPr lang="en-GB" smtClean="0"/>
              <a:t>35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370727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No change to this guideline.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5E49E-1A49-4A40-AC3F-3A26CD4D6A3E}" type="slidenum">
              <a:rPr lang="en-GB" smtClean="0"/>
              <a:t>36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833443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Note that the Scottish guideline differs significantly from NICE.</a:t>
            </a:r>
            <a:r>
              <a:rPr lang="en-GB" baseline="0" dirty="0" smtClean="0"/>
              <a:t>  We suggest BOTH test for CA 125 and pelvic US done together.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 smtClean="0"/>
              <a:t>CA125 is not a good test: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baseline="0" dirty="0" smtClean="0"/>
              <a:t>abnormal in only 85% of advanced cancer … so 15% of advanced ovarian cancers have a normal CA-125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baseline="0" dirty="0" smtClean="0"/>
              <a:t>abnormal in only 50% of early stage disease … so 50% of early stage ovarian cancers have a normal CA-125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GB" baseline="0" dirty="0" smtClean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baseline="0" dirty="0" smtClean="0"/>
              <a:t>CA125 also abnormal in: other cancers (endometrial, fallopian tube, lung, breast and gastrointestinal), endometriosis and benign ovarian pathology, menstruation and pregnancy (so it is less specific in premenopausal women), intra-abdominal inflammation (e.g. cancer, pelvic inflammatory disease, diverticulitis), cirrhosis of liver, diabetes mellitus.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5E49E-1A49-4A40-AC3F-3A26CD4D6A3E}" type="slidenum">
              <a:rPr lang="en-GB" smtClean="0"/>
              <a:t>37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819287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 smtClean="0"/>
              <a:t>No change to this guideline.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5E49E-1A49-4A40-AC3F-3A26CD4D6A3E}" type="slidenum">
              <a:rPr lang="en-GB" smtClean="0"/>
              <a:t>38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0559692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 smtClean="0"/>
              <a:t>No change to this guideline.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5E49E-1A49-4A40-AC3F-3A26CD4D6A3E}" type="slidenum">
              <a:rPr lang="en-GB" smtClean="0"/>
              <a:t>39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8816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Important to</a:t>
            </a:r>
            <a:r>
              <a:rPr lang="en-GB" baseline="0" dirty="0" smtClean="0"/>
              <a:t> get the message across that getting the priority of a USOC referral right makes a difference.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 smtClean="0"/>
              <a:t>The last point can be a real bone of contention in Primary Care, especially if a patient is triaged straight to </a:t>
            </a:r>
            <a:r>
              <a:rPr lang="en-GB" baseline="0" dirty="0" smtClean="0"/>
              <a:t>a test such as </a:t>
            </a:r>
            <a:r>
              <a:rPr lang="en-GB" baseline="0" dirty="0" smtClean="0"/>
              <a:t>an endoscopy.  The endoscopist does not have time to do a full clinical assessment.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5E49E-1A49-4A40-AC3F-3A26CD4D6A3E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963950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No change to this guideline.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5E49E-1A49-4A40-AC3F-3A26CD4D6A3E}" type="slidenum">
              <a:rPr lang="en-GB" smtClean="0"/>
              <a:t>40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5534008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 smtClean="0"/>
              <a:t>No change to this guideline.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5E49E-1A49-4A40-AC3F-3A26CD4D6A3E}" type="slidenum">
              <a:rPr lang="en-GB" smtClean="0"/>
              <a:t>41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935526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Dysphagia goes to Upper GI but odynophagia goes to ENT.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5E49E-1A49-4A40-AC3F-3A26CD4D6A3E}" type="slidenum">
              <a:rPr lang="en-GB" smtClean="0"/>
              <a:t>42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9635104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Oral</a:t>
            </a:r>
            <a:r>
              <a:rPr lang="en-GB" baseline="0" dirty="0" smtClean="0"/>
              <a:t> </a:t>
            </a:r>
            <a:r>
              <a:rPr lang="en-GB" dirty="0" smtClean="0"/>
              <a:t>HPV infection is due to sexua</a:t>
            </a:r>
            <a:r>
              <a:rPr lang="en-GB" baseline="0" dirty="0" smtClean="0"/>
              <a:t>l practices so there should be a preventative drive around sexual health and immunisation.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5E49E-1A49-4A40-AC3F-3A26CD4D6A3E}" type="slidenum">
              <a:rPr lang="en-GB" smtClean="0"/>
              <a:t>43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0856180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Incidental thyroid abnormalities found on imaging is becoming a problem because most are not clinically significant.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5E49E-1A49-4A40-AC3F-3A26CD4D6A3E}" type="slidenum">
              <a:rPr lang="en-GB" smtClean="0"/>
              <a:t>44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1183263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Previous guideline did not </a:t>
            </a:r>
            <a:r>
              <a:rPr lang="en-GB" baseline="0" dirty="0" smtClean="0"/>
              <a:t>specify change in symptoms making it less easy to use.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5E49E-1A49-4A40-AC3F-3A26CD4D6A3E}" type="slidenum">
              <a:rPr lang="en-GB" smtClean="0"/>
              <a:t>45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6995459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Optometrists have a lot more experience of </a:t>
            </a:r>
            <a:r>
              <a:rPr lang="en-GB" dirty="0" err="1" smtClean="0"/>
              <a:t>fundoscopy</a:t>
            </a:r>
            <a:r>
              <a:rPr lang="en-GB" dirty="0" smtClean="0"/>
              <a:t> and can take an image of the retina.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5E49E-1A49-4A40-AC3F-3A26CD4D6A3E}" type="slidenum">
              <a:rPr lang="en-GB" smtClean="0"/>
              <a:t>46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5701179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No change to this guideline.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5E49E-1A49-4A40-AC3F-3A26CD4D6A3E}" type="slidenum">
              <a:rPr lang="en-GB" smtClean="0"/>
              <a:t>47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8727809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No change to this guideline.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5E49E-1A49-4A40-AC3F-3A26CD4D6A3E}" type="slidenum">
              <a:rPr lang="en-GB" smtClean="0"/>
              <a:t>48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5749268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 smtClean="0"/>
              <a:t>No change to this guideline.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5E49E-1A49-4A40-AC3F-3A26CD4D6A3E}" type="slidenum">
              <a:rPr lang="en-GB" smtClean="0"/>
              <a:t>49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32600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This should be an unusual event.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The mechanism for Primary Care to reinstate a downgraded</a:t>
            </a:r>
            <a:r>
              <a:rPr lang="en-GB" baseline="0" dirty="0" smtClean="0"/>
              <a:t> USOC referral is variable in different Health Boards but needs to be simple and non-bureaucratic.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5E49E-1A49-4A40-AC3F-3A26CD4D6A3E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1563540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There is no evidence base for referral if 3 or more presentations but repeated</a:t>
            </a:r>
            <a:r>
              <a:rPr lang="en-GB" baseline="0" dirty="0" smtClean="0"/>
              <a:t> visits to Primary Care is a common complaint in childhood cancer.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5E49E-1A49-4A40-AC3F-3A26CD4D6A3E}" type="slidenum">
              <a:rPr lang="en-GB" smtClean="0"/>
              <a:t>50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2179063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These</a:t>
            </a:r>
            <a:r>
              <a:rPr lang="en-GB" baseline="0" dirty="0" smtClean="0"/>
              <a:t> reasons for USOC referral do not exclude other criteria in the preceding guidelines about different cancer groups.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5E49E-1A49-4A40-AC3F-3A26CD4D6A3E}" type="slidenum">
              <a:rPr lang="en-GB" smtClean="0"/>
              <a:t>51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5883207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5E49E-1A49-4A40-AC3F-3A26CD4D6A3E}" type="slidenum">
              <a:rPr lang="en-GB" smtClean="0"/>
              <a:t>52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1751324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5E49E-1A49-4A40-AC3F-3A26CD4D6A3E}" type="slidenum">
              <a:rPr lang="en-GB" smtClean="0"/>
              <a:t>53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1538710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5E49E-1A49-4A40-AC3F-3A26CD4D6A3E}" type="slidenum">
              <a:rPr lang="en-GB" smtClean="0"/>
              <a:t>54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9156749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5E49E-1A49-4A40-AC3F-3A26CD4D6A3E}" type="slidenum">
              <a:rPr lang="en-GB" smtClean="0"/>
              <a:t>55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4014303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No change to this guideline.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5E49E-1A49-4A40-AC3F-3A26CD4D6A3E}" type="slidenum">
              <a:rPr lang="en-GB" smtClean="0"/>
              <a:t>56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7381555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Note the new link to the Scottish Palliative Care Guideline as the resource with up to date information about </a:t>
            </a:r>
            <a:r>
              <a:rPr lang="en-GB" baseline="0" dirty="0" smtClean="0"/>
              <a:t>the cancer networks MSCC pathways.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5E49E-1A49-4A40-AC3F-3A26CD4D6A3E}" type="slidenum">
              <a:rPr lang="en-GB" smtClean="0"/>
              <a:t>57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5836385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Focus</a:t>
            </a:r>
            <a:r>
              <a:rPr lang="en-GB" baseline="0" dirty="0" smtClean="0"/>
              <a:t> smartphone camera on this QR code – takes you to correct App store to download the guidelines.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5E49E-1A49-4A40-AC3F-3A26CD4D6A3E}" type="slidenum">
              <a:rPr lang="en-GB" smtClean="0"/>
              <a:t>58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58363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ECOG stands for the Eastern Cooperative Oncology Group (the</a:t>
            </a:r>
            <a:r>
              <a:rPr lang="en-GB" baseline="0" dirty="0" smtClean="0"/>
              <a:t> Eastern Sates of the USA).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 smtClean="0"/>
              <a:t>Adopted by WHO and by all oncology services and cancer networks in Scotland.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5E49E-1A49-4A40-AC3F-3A26CD4D6A3E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9612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The SPCCG and Scottish Clinical Imaging Network has developed a detailed protocol for this, approved by the RCGP, Royal College of Radiologists and Scottish Cancer Task Force.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Most,</a:t>
            </a:r>
            <a:r>
              <a:rPr lang="en-GB" baseline="0" dirty="0" smtClean="0"/>
              <a:t> but not all NHS Boards use it – not GG&amp;C and Lothian as of December 2018.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5E49E-1A49-4A40-AC3F-3A26CD4D6A3E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60592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This is one of the most important changes to the guidelines refresh.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The pathway for investigation of an incidental finding of thrombocytosis will be along the lines of any unknown primary.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5E49E-1A49-4A40-AC3F-3A26CD4D6A3E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5654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Changes made are largely to align more closely with NICE.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5E49E-1A49-4A40-AC3F-3A26CD4D6A3E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54846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6AA92-3869-4F21-B488-51EF1391EE97}" type="datetimeFigureOut">
              <a:rPr lang="en-GB" smtClean="0"/>
              <a:t>27/01/2019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FA1DC-13BF-440B-9AFD-550694BDA7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8663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6AA92-3869-4F21-B488-51EF1391EE97}" type="datetimeFigureOut">
              <a:rPr lang="en-GB" smtClean="0"/>
              <a:t>27/01/2019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FA1DC-13BF-440B-9AFD-550694BDA7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2946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6AA92-3869-4F21-B488-51EF1391EE97}" type="datetimeFigureOut">
              <a:rPr lang="en-GB" smtClean="0"/>
              <a:t>27/01/2019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FA1DC-13BF-440B-9AFD-550694BDA7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8078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6AA92-3869-4F21-B488-51EF1391EE97}" type="datetimeFigureOut">
              <a:rPr lang="en-GB" smtClean="0"/>
              <a:t>27/01/2019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FA1DC-13BF-440B-9AFD-550694BDA7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1675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6AA92-3869-4F21-B488-51EF1391EE97}" type="datetimeFigureOut">
              <a:rPr lang="en-GB" smtClean="0"/>
              <a:t>27/01/2019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FA1DC-13BF-440B-9AFD-550694BDA7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1109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6AA92-3869-4F21-B488-51EF1391EE97}" type="datetimeFigureOut">
              <a:rPr lang="en-GB" smtClean="0"/>
              <a:t>27/01/2019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FA1DC-13BF-440B-9AFD-550694BDA7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3227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6AA92-3869-4F21-B488-51EF1391EE97}" type="datetimeFigureOut">
              <a:rPr lang="en-GB" smtClean="0"/>
              <a:t>27/01/2019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FA1DC-13BF-440B-9AFD-550694BDA7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505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6AA92-3869-4F21-B488-51EF1391EE97}" type="datetimeFigureOut">
              <a:rPr lang="en-GB" smtClean="0"/>
              <a:t>27/01/2019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FA1DC-13BF-440B-9AFD-550694BDA7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1557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6AA92-3869-4F21-B488-51EF1391EE97}" type="datetimeFigureOut">
              <a:rPr lang="en-GB" smtClean="0"/>
              <a:t>27/01/2019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FA1DC-13BF-440B-9AFD-550694BDA7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2789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6AA92-3869-4F21-B488-51EF1391EE97}" type="datetimeFigureOut">
              <a:rPr lang="en-GB" smtClean="0"/>
              <a:t>27/01/2019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FA1DC-13BF-440B-9AFD-550694BDA7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8091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6AA92-3869-4F21-B488-51EF1391EE97}" type="datetimeFigureOut">
              <a:rPr lang="en-GB" smtClean="0"/>
              <a:t>27/01/2019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FA1DC-13BF-440B-9AFD-550694BDA7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6726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6AA92-3869-4F21-B488-51EF1391EE97}" type="datetimeFigureOut">
              <a:rPr lang="en-GB" smtClean="0"/>
              <a:t>27/01/2019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9FA1DC-13BF-440B-9AFD-550694BDA7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8110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lliativecareguidelines.scot.nhs.uk/guidelines/palliative-emergencies/malignant-spinal-cord-compression.aspx" TargetMode="External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3608" y="5157192"/>
            <a:ext cx="6400800" cy="625624"/>
          </a:xfrm>
        </p:spPr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4464496"/>
          </a:xfrm>
          <a:noFill/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6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SCOTTISH CANCER REFERRAL GUIDELINES REVIEW 2019</a:t>
            </a:r>
            <a:endParaRPr lang="en-GB" sz="6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663" y="5949280"/>
            <a:ext cx="8193087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86189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/>
              <a:t>Urgent suspicion of cancer </a:t>
            </a:r>
            <a:r>
              <a:rPr lang="en-GB" b="1" dirty="0" smtClean="0"/>
              <a:t>referral</a:t>
            </a:r>
            <a:endParaRPr lang="en-GB" dirty="0" smtClean="0"/>
          </a:p>
          <a:p>
            <a:r>
              <a:rPr lang="en-GB" sz="2400" dirty="0" smtClean="0"/>
              <a:t>unexplained signs/symptoms as above persisting for &gt;6 weeks despite normal CXR</a:t>
            </a:r>
          </a:p>
          <a:p>
            <a:r>
              <a:rPr lang="en-GB" sz="2400" dirty="0" smtClean="0"/>
              <a:t>CXR </a:t>
            </a:r>
            <a:r>
              <a:rPr lang="en-GB" sz="2400" dirty="0"/>
              <a:t>suggestive of </a:t>
            </a:r>
            <a:r>
              <a:rPr lang="en-GB" sz="2400" dirty="0" smtClean="0"/>
              <a:t>lung cancer</a:t>
            </a:r>
            <a:endParaRPr lang="en-GB" sz="2400" dirty="0"/>
          </a:p>
          <a:p>
            <a:r>
              <a:rPr lang="en-GB" sz="2400" dirty="0" smtClean="0"/>
              <a:t>persistent haemoptysis &gt;40 years </a:t>
            </a:r>
            <a:r>
              <a:rPr lang="en-GB" sz="2400" dirty="0"/>
              <a:t>and </a:t>
            </a:r>
            <a:r>
              <a:rPr lang="en-GB" sz="2400" dirty="0" smtClean="0"/>
              <a:t>smoker/ex-smoker </a:t>
            </a:r>
            <a:r>
              <a:rPr lang="en-GB" sz="2400" b="1" i="1" dirty="0" smtClean="0"/>
              <a:t>[new – was &gt;50]</a:t>
            </a:r>
            <a:endParaRPr lang="en-GB" sz="4000" b="1" i="1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LUNG 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4131486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/>
              <a:t>Good </a:t>
            </a:r>
            <a:r>
              <a:rPr lang="en-GB" b="1" dirty="0" smtClean="0"/>
              <a:t>practice points </a:t>
            </a:r>
            <a:endParaRPr lang="en-GB" dirty="0"/>
          </a:p>
          <a:p>
            <a:r>
              <a:rPr lang="en-GB" sz="2400" dirty="0" smtClean="0"/>
              <a:t>consider checking FBC </a:t>
            </a:r>
            <a:r>
              <a:rPr lang="en-GB" sz="2400" dirty="0"/>
              <a:t>and </a:t>
            </a:r>
            <a:r>
              <a:rPr lang="en-GB" sz="2400" dirty="0" smtClean="0"/>
              <a:t>renal </a:t>
            </a:r>
            <a:r>
              <a:rPr lang="en-GB" sz="2400" dirty="0"/>
              <a:t>function if not done in preceding 3</a:t>
            </a:r>
            <a:r>
              <a:rPr lang="en-GB" sz="2400" dirty="0" smtClean="0"/>
              <a:t> </a:t>
            </a:r>
            <a:r>
              <a:rPr lang="en-GB" sz="2400" dirty="0"/>
              <a:t>months </a:t>
            </a:r>
            <a:r>
              <a:rPr lang="en-GB" sz="2400" dirty="0" smtClean="0"/>
              <a:t>to </a:t>
            </a:r>
            <a:r>
              <a:rPr lang="en-GB" sz="2400" dirty="0"/>
              <a:t>expedite further imaging </a:t>
            </a:r>
          </a:p>
          <a:p>
            <a:r>
              <a:rPr lang="en-GB" sz="2400" dirty="0" smtClean="0"/>
              <a:t>consolidation </a:t>
            </a:r>
            <a:r>
              <a:rPr lang="en-GB" sz="2400" dirty="0"/>
              <a:t>on chest </a:t>
            </a:r>
            <a:r>
              <a:rPr lang="en-GB" sz="2400" dirty="0" smtClean="0"/>
              <a:t>X-ray </a:t>
            </a:r>
            <a:r>
              <a:rPr lang="en-GB" sz="2400" dirty="0"/>
              <a:t>should have further imaging no more than 6 weeks </a:t>
            </a:r>
            <a:r>
              <a:rPr lang="en-GB" sz="2400" dirty="0" smtClean="0"/>
              <a:t>later</a:t>
            </a:r>
          </a:p>
          <a:p>
            <a:r>
              <a:rPr lang="en-GB" sz="2400" dirty="0" smtClean="0"/>
              <a:t>radiology should </a:t>
            </a:r>
            <a:r>
              <a:rPr lang="en-GB" sz="2400" dirty="0"/>
              <a:t>notify </a:t>
            </a:r>
            <a:r>
              <a:rPr lang="en-GB" sz="2400" dirty="0" smtClean="0"/>
              <a:t>respiratory </a:t>
            </a:r>
            <a:r>
              <a:rPr lang="en-GB" sz="2400" dirty="0"/>
              <a:t>team of </a:t>
            </a:r>
            <a:r>
              <a:rPr lang="en-GB" sz="2400" dirty="0" smtClean="0"/>
              <a:t>chest </a:t>
            </a:r>
            <a:r>
              <a:rPr lang="en-GB" sz="2400" dirty="0"/>
              <a:t>X-ray suggestive of cancer </a:t>
            </a:r>
          </a:p>
          <a:p>
            <a:r>
              <a:rPr lang="en-GB" sz="2400" dirty="0"/>
              <a:t>consider CT chest, abdomen and </a:t>
            </a:r>
            <a:r>
              <a:rPr lang="en-GB" sz="2400" dirty="0" smtClean="0"/>
              <a:t>pelvis if </a:t>
            </a:r>
            <a:r>
              <a:rPr lang="en-GB" sz="2400" dirty="0"/>
              <a:t>features suggestive of cancer </a:t>
            </a:r>
            <a:r>
              <a:rPr lang="en-GB" sz="2400" dirty="0" smtClean="0"/>
              <a:t>(including </a:t>
            </a:r>
            <a:r>
              <a:rPr lang="en-GB" sz="2400" dirty="0"/>
              <a:t>suspected metastatic </a:t>
            </a:r>
            <a:r>
              <a:rPr lang="en-GB" sz="2400" dirty="0" smtClean="0"/>
              <a:t>disease) </a:t>
            </a:r>
            <a:r>
              <a:rPr lang="en-GB" sz="2400" dirty="0"/>
              <a:t>but no other signs to suggest the primary </a:t>
            </a:r>
            <a:r>
              <a:rPr lang="en-GB" sz="2400" dirty="0" smtClean="0"/>
              <a:t>source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LUNG 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771545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b="1" dirty="0" smtClean="0"/>
              <a:t>Lump</a:t>
            </a:r>
          </a:p>
          <a:p>
            <a:pPr marL="0" indent="0">
              <a:buNone/>
            </a:pPr>
            <a:r>
              <a:rPr lang="en-GB" sz="2400" b="1" dirty="0" smtClean="0"/>
              <a:t>Urgent </a:t>
            </a:r>
            <a:r>
              <a:rPr lang="en-GB" sz="2400" b="1" dirty="0"/>
              <a:t>suspicion of cancer referral </a:t>
            </a:r>
            <a:r>
              <a:rPr lang="en-GB" sz="2400" b="1" dirty="0" smtClean="0"/>
              <a:t> </a:t>
            </a:r>
            <a:r>
              <a:rPr lang="en-GB" sz="2400" b="1" dirty="0"/>
              <a:t>	</a:t>
            </a:r>
            <a:endParaRPr lang="en-GB" sz="2400" dirty="0" smtClean="0"/>
          </a:p>
          <a:p>
            <a:r>
              <a:rPr lang="en-GB" sz="2000" dirty="0" smtClean="0"/>
              <a:t>any new discrete lump in patients &gt;30 years </a:t>
            </a:r>
            <a:r>
              <a:rPr lang="en-GB" sz="2000" b="1" i="1" dirty="0" smtClean="0"/>
              <a:t>[new – was &gt;35]</a:t>
            </a:r>
          </a:p>
          <a:p>
            <a:r>
              <a:rPr lang="en-GB" sz="2000" dirty="0"/>
              <a:t>n</a:t>
            </a:r>
            <a:r>
              <a:rPr lang="en-GB" sz="2000" dirty="0" smtClean="0"/>
              <a:t>ew </a:t>
            </a:r>
            <a:r>
              <a:rPr lang="en-GB" sz="2000" dirty="0"/>
              <a:t>asymmetrical nodularity </a:t>
            </a:r>
            <a:r>
              <a:rPr lang="en-GB" sz="2000" dirty="0" smtClean="0"/>
              <a:t>&gt;</a:t>
            </a:r>
            <a:r>
              <a:rPr lang="en-GB" sz="2000" dirty="0"/>
              <a:t>35 </a:t>
            </a:r>
            <a:r>
              <a:rPr lang="en-GB" sz="2000" dirty="0" smtClean="0"/>
              <a:t>years &amp; </a:t>
            </a:r>
            <a:r>
              <a:rPr lang="en-GB" sz="2000" dirty="0"/>
              <a:t>persists </a:t>
            </a:r>
            <a:r>
              <a:rPr lang="en-GB" sz="2000" dirty="0" smtClean="0"/>
              <a:t>after 2-3 weeks </a:t>
            </a:r>
            <a:endParaRPr lang="en-GB" sz="2000" dirty="0"/>
          </a:p>
          <a:p>
            <a:r>
              <a:rPr lang="en-GB" sz="2000" dirty="0" smtClean="0"/>
              <a:t>unilateral </a:t>
            </a:r>
            <a:r>
              <a:rPr lang="en-GB" sz="2000" dirty="0"/>
              <a:t>isolated axillary lymph node </a:t>
            </a:r>
            <a:r>
              <a:rPr lang="en-GB" sz="2000" dirty="0" smtClean="0"/>
              <a:t>persisting after </a:t>
            </a:r>
            <a:r>
              <a:rPr lang="en-GB" sz="2000" dirty="0"/>
              <a:t>2-3 </a:t>
            </a:r>
            <a:r>
              <a:rPr lang="en-GB" sz="2000" dirty="0" smtClean="0"/>
              <a:t>weeks </a:t>
            </a:r>
            <a:r>
              <a:rPr lang="en-GB" sz="2000" b="1" i="1" dirty="0" smtClean="0"/>
              <a:t>[new – no review previously]</a:t>
            </a:r>
            <a:endParaRPr lang="en-GB" sz="2000" b="1" i="1" dirty="0"/>
          </a:p>
          <a:p>
            <a:r>
              <a:rPr lang="en-GB" sz="2000" dirty="0"/>
              <a:t>r</a:t>
            </a:r>
            <a:r>
              <a:rPr lang="en-GB" sz="2000" dirty="0" smtClean="0"/>
              <a:t>ecurrent </a:t>
            </a:r>
            <a:r>
              <a:rPr lang="en-GB" sz="2000" dirty="0"/>
              <a:t>lump at </a:t>
            </a:r>
            <a:r>
              <a:rPr lang="en-GB" sz="2000" dirty="0" smtClean="0"/>
              <a:t>site of </a:t>
            </a:r>
            <a:r>
              <a:rPr lang="en-GB" sz="2000" dirty="0"/>
              <a:t>previously aspirated </a:t>
            </a:r>
            <a:r>
              <a:rPr lang="en-GB" sz="2000" dirty="0" smtClean="0"/>
              <a:t>cyst</a:t>
            </a:r>
            <a:endParaRPr lang="en-GB" sz="2000" dirty="0"/>
          </a:p>
          <a:p>
            <a:pPr marL="0" indent="0">
              <a:buNone/>
            </a:pPr>
            <a:r>
              <a:rPr lang="en-GB" sz="2400" b="1" dirty="0" smtClean="0"/>
              <a:t>Routine referral</a:t>
            </a:r>
            <a:r>
              <a:rPr lang="en-GB" sz="2400" b="1" dirty="0"/>
              <a:t>	</a:t>
            </a:r>
          </a:p>
          <a:p>
            <a:r>
              <a:rPr lang="en-GB" sz="2000" dirty="0" smtClean="0"/>
              <a:t>new </a:t>
            </a:r>
            <a:r>
              <a:rPr lang="en-GB" sz="2000" dirty="0"/>
              <a:t>discrete lump </a:t>
            </a:r>
            <a:r>
              <a:rPr lang="en-GB" sz="2000" dirty="0" smtClean="0"/>
              <a:t>&lt;30 </a:t>
            </a:r>
            <a:r>
              <a:rPr lang="en-GB" sz="2000" dirty="0"/>
              <a:t>years </a:t>
            </a:r>
            <a:r>
              <a:rPr lang="en-GB" sz="2000" dirty="0" smtClean="0"/>
              <a:t>with no </a:t>
            </a:r>
            <a:r>
              <a:rPr lang="en-GB" sz="2000" dirty="0"/>
              <a:t>other suspicious </a:t>
            </a:r>
            <a:r>
              <a:rPr lang="en-GB" sz="2000" dirty="0" smtClean="0"/>
              <a:t>features</a:t>
            </a:r>
            <a:endParaRPr lang="en-GB" sz="2000" dirty="0"/>
          </a:p>
          <a:p>
            <a:r>
              <a:rPr lang="en-GB" sz="2000" dirty="0" smtClean="0"/>
              <a:t>new </a:t>
            </a:r>
            <a:r>
              <a:rPr lang="en-GB" sz="2000" dirty="0"/>
              <a:t>asymmetrical nodularity </a:t>
            </a:r>
            <a:r>
              <a:rPr lang="en-GB" sz="2000" dirty="0" smtClean="0"/>
              <a:t>&lt;35 years that </a:t>
            </a:r>
            <a:r>
              <a:rPr lang="en-GB" sz="2000" dirty="0"/>
              <a:t>persists </a:t>
            </a:r>
            <a:r>
              <a:rPr lang="en-GB" sz="2000" dirty="0" smtClean="0"/>
              <a:t>after 2-3 weeks</a:t>
            </a:r>
          </a:p>
          <a:p>
            <a:pPr marL="0" indent="0">
              <a:buNone/>
            </a:pPr>
            <a:r>
              <a:rPr lang="en-GB" sz="2400" b="1" dirty="0" smtClean="0"/>
              <a:t>Primary care management</a:t>
            </a:r>
            <a:r>
              <a:rPr lang="en-GB" sz="2000" b="1" dirty="0" smtClean="0"/>
              <a:t>	</a:t>
            </a:r>
          </a:p>
          <a:p>
            <a:r>
              <a:rPr lang="en-GB" sz="2000" dirty="0" smtClean="0"/>
              <a:t>longstanding </a:t>
            </a:r>
            <a:r>
              <a:rPr lang="en-GB" sz="2000" dirty="0"/>
              <a:t>tender lumpy breasts and no focal lesion </a:t>
            </a:r>
          </a:p>
          <a:p>
            <a:r>
              <a:rPr lang="en-GB" sz="2000" dirty="0" smtClean="0"/>
              <a:t>tender </a:t>
            </a:r>
            <a:r>
              <a:rPr lang="en-GB" sz="2000" dirty="0"/>
              <a:t>developing breasts in </a:t>
            </a:r>
            <a:r>
              <a:rPr lang="en-GB" sz="2000" dirty="0" smtClean="0"/>
              <a:t>adolescents</a:t>
            </a:r>
            <a:endParaRPr lang="en-GB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BREAST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4014939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b="1" dirty="0" smtClean="0"/>
              <a:t>Nipple symptoms </a:t>
            </a:r>
          </a:p>
          <a:p>
            <a:pPr marL="0" indent="0">
              <a:buNone/>
            </a:pPr>
            <a:r>
              <a:rPr lang="en-GB" sz="2400" b="1" dirty="0" smtClean="0"/>
              <a:t>Urgent </a:t>
            </a:r>
            <a:r>
              <a:rPr lang="en-GB" sz="2400" b="1" dirty="0"/>
              <a:t>suspicion of cancer </a:t>
            </a:r>
            <a:r>
              <a:rPr lang="en-GB" sz="2400" b="1" dirty="0" smtClean="0"/>
              <a:t>referral</a:t>
            </a:r>
            <a:endParaRPr lang="en-GB" sz="2400" b="1" dirty="0"/>
          </a:p>
          <a:p>
            <a:r>
              <a:rPr lang="en-GB" sz="2000" dirty="0" smtClean="0"/>
              <a:t>visibly </a:t>
            </a:r>
            <a:r>
              <a:rPr lang="en-GB" sz="2000" dirty="0"/>
              <a:t>bloodstained discharge </a:t>
            </a:r>
          </a:p>
          <a:p>
            <a:r>
              <a:rPr lang="en-GB" sz="2000" dirty="0"/>
              <a:t>n</a:t>
            </a:r>
            <a:r>
              <a:rPr lang="en-GB" sz="2000" dirty="0" smtClean="0"/>
              <a:t>ew </a:t>
            </a:r>
            <a:r>
              <a:rPr lang="en-GB" sz="2000" dirty="0"/>
              <a:t>unilateral nipple retraction </a:t>
            </a:r>
          </a:p>
          <a:p>
            <a:r>
              <a:rPr lang="en-GB" sz="2000" dirty="0"/>
              <a:t>n</a:t>
            </a:r>
            <a:r>
              <a:rPr lang="en-GB" sz="2000" dirty="0" smtClean="0"/>
              <a:t>ipple </a:t>
            </a:r>
            <a:r>
              <a:rPr lang="en-GB" sz="2000" dirty="0"/>
              <a:t>eczema </a:t>
            </a:r>
            <a:r>
              <a:rPr lang="en-GB" sz="2000" dirty="0" smtClean="0"/>
              <a:t>despite moderately </a:t>
            </a:r>
            <a:r>
              <a:rPr lang="en-GB" sz="2000" dirty="0"/>
              <a:t>potent topical steroids </a:t>
            </a:r>
            <a:r>
              <a:rPr lang="en-GB" sz="2000" dirty="0" smtClean="0"/>
              <a:t>for minimum of 2 </a:t>
            </a:r>
            <a:r>
              <a:rPr lang="en-GB" sz="2000" dirty="0"/>
              <a:t>weeks </a:t>
            </a:r>
            <a:r>
              <a:rPr lang="en-GB" sz="2000" b="1" i="1" dirty="0" smtClean="0"/>
              <a:t>[new – was after 1% hydrocortisone]</a:t>
            </a:r>
            <a:endParaRPr lang="en-GB" sz="2000" b="1" i="1" dirty="0"/>
          </a:p>
          <a:p>
            <a:pPr marL="0" indent="0">
              <a:buNone/>
            </a:pPr>
            <a:r>
              <a:rPr lang="en-GB" sz="2400" b="1" dirty="0" smtClean="0"/>
              <a:t>Routine referral</a:t>
            </a:r>
            <a:endParaRPr lang="en-GB" sz="2400" b="1" dirty="0"/>
          </a:p>
          <a:p>
            <a:r>
              <a:rPr lang="en-GB" sz="2000" dirty="0" smtClean="0"/>
              <a:t>persistent </a:t>
            </a:r>
            <a:r>
              <a:rPr lang="en-GB" sz="2000" dirty="0"/>
              <a:t>unilateral spontaneous discharge </a:t>
            </a:r>
            <a:r>
              <a:rPr lang="en-GB" sz="2000" dirty="0" smtClean="0"/>
              <a:t>staining </a:t>
            </a:r>
            <a:r>
              <a:rPr lang="en-GB" sz="2000" dirty="0"/>
              <a:t>outer clothes </a:t>
            </a:r>
          </a:p>
          <a:p>
            <a:pPr marL="0" indent="0">
              <a:buNone/>
            </a:pPr>
            <a:r>
              <a:rPr lang="en-GB" sz="2400" b="1" dirty="0" smtClean="0"/>
              <a:t>Primary Care management</a:t>
            </a:r>
            <a:endParaRPr lang="en-GB" sz="2400" dirty="0"/>
          </a:p>
          <a:p>
            <a:r>
              <a:rPr lang="en-GB" sz="2000" dirty="0"/>
              <a:t>t</a:t>
            </a:r>
            <a:r>
              <a:rPr lang="en-GB" sz="2000" dirty="0" smtClean="0"/>
              <a:t>ransient </a:t>
            </a:r>
            <a:r>
              <a:rPr lang="en-GB" sz="2000" dirty="0"/>
              <a:t>nipple discharge </a:t>
            </a:r>
            <a:r>
              <a:rPr lang="en-GB" sz="2000" dirty="0" smtClean="0"/>
              <a:t>– not </a:t>
            </a:r>
            <a:r>
              <a:rPr lang="en-GB" sz="2000" dirty="0"/>
              <a:t>bloodstained </a:t>
            </a:r>
          </a:p>
          <a:p>
            <a:r>
              <a:rPr lang="en-GB" sz="2000" dirty="0" smtClean="0"/>
              <a:t>check </a:t>
            </a:r>
            <a:r>
              <a:rPr lang="en-GB" sz="2000" dirty="0"/>
              <a:t>prolactin levels in persistent bilateral discharge </a:t>
            </a:r>
          </a:p>
          <a:p>
            <a:r>
              <a:rPr lang="en-GB" sz="2000" dirty="0"/>
              <a:t>l</a:t>
            </a:r>
            <a:r>
              <a:rPr lang="en-GB" sz="2000" dirty="0" smtClean="0"/>
              <a:t>ongstanding </a:t>
            </a:r>
            <a:r>
              <a:rPr lang="en-GB" sz="2000" dirty="0"/>
              <a:t>nipple </a:t>
            </a:r>
            <a:r>
              <a:rPr lang="en-GB" sz="2000" dirty="0" smtClean="0"/>
              <a:t>retraction</a:t>
            </a:r>
          </a:p>
          <a:p>
            <a:r>
              <a:rPr lang="en-GB" sz="2000" dirty="0" smtClean="0"/>
              <a:t>nipple eczema if eczema present elsewhere </a:t>
            </a:r>
            <a:endParaRPr lang="en-GB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BREAST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4223142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b="1" dirty="0" smtClean="0"/>
              <a:t>Skin changes </a:t>
            </a:r>
          </a:p>
          <a:p>
            <a:pPr marL="0" indent="0">
              <a:buNone/>
            </a:pPr>
            <a:r>
              <a:rPr lang="en-GB" sz="2400" b="1" dirty="0" smtClean="0"/>
              <a:t>Urgent </a:t>
            </a:r>
            <a:r>
              <a:rPr lang="en-GB" sz="2400" b="1" dirty="0"/>
              <a:t>suspicion of cancer </a:t>
            </a:r>
            <a:r>
              <a:rPr lang="en-GB" sz="2400" b="1" dirty="0" smtClean="0"/>
              <a:t>referral</a:t>
            </a:r>
            <a:r>
              <a:rPr lang="en-GB" sz="2400" dirty="0"/>
              <a:t>	</a:t>
            </a:r>
          </a:p>
          <a:p>
            <a:r>
              <a:rPr lang="en-GB" sz="2000" dirty="0" smtClean="0"/>
              <a:t>skin </a:t>
            </a:r>
            <a:r>
              <a:rPr lang="en-GB" sz="2000" dirty="0"/>
              <a:t>tethering </a:t>
            </a:r>
          </a:p>
          <a:p>
            <a:r>
              <a:rPr lang="en-GB" sz="2000" dirty="0" smtClean="0"/>
              <a:t>fixation </a:t>
            </a:r>
            <a:endParaRPr lang="en-GB" sz="2000" dirty="0"/>
          </a:p>
          <a:p>
            <a:r>
              <a:rPr lang="en-GB" sz="2000" dirty="0" smtClean="0"/>
              <a:t>ulceration </a:t>
            </a:r>
            <a:endParaRPr lang="en-GB" sz="2000" dirty="0"/>
          </a:p>
          <a:p>
            <a:r>
              <a:rPr lang="en-GB" sz="2000" dirty="0" err="1" smtClean="0"/>
              <a:t>peau</a:t>
            </a:r>
            <a:r>
              <a:rPr lang="en-GB" sz="2000" dirty="0" smtClean="0"/>
              <a:t> </a:t>
            </a:r>
            <a:r>
              <a:rPr lang="en-GB" sz="2000" dirty="0"/>
              <a:t>d ’orange </a:t>
            </a:r>
          </a:p>
          <a:p>
            <a:pPr marL="0" indent="0">
              <a:buNone/>
            </a:pPr>
            <a:endParaRPr lang="en-GB" sz="2400" b="1" dirty="0" smtClean="0"/>
          </a:p>
          <a:p>
            <a:pPr marL="0" indent="0">
              <a:buNone/>
            </a:pPr>
            <a:r>
              <a:rPr lang="en-GB" sz="2400" b="1" dirty="0" smtClean="0"/>
              <a:t>Primary Care management</a:t>
            </a:r>
            <a:r>
              <a:rPr lang="en-GB" sz="2000" dirty="0"/>
              <a:t>	</a:t>
            </a:r>
          </a:p>
          <a:p>
            <a:r>
              <a:rPr lang="en-GB" sz="2000" dirty="0" smtClean="0"/>
              <a:t>obvious </a:t>
            </a:r>
            <a:r>
              <a:rPr lang="en-GB" sz="2000" dirty="0"/>
              <a:t>simple skin lesions such as </a:t>
            </a:r>
            <a:r>
              <a:rPr lang="en-GB" sz="2000" dirty="0" smtClean="0"/>
              <a:t>epidermoid (sebaceous) </a:t>
            </a:r>
            <a:r>
              <a:rPr lang="en-GB" sz="2000" dirty="0"/>
              <a:t>cysts </a:t>
            </a:r>
            <a:r>
              <a:rPr lang="en-GB" sz="2400" dirty="0"/>
              <a:t>	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BREAST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082086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b="1" dirty="0" smtClean="0"/>
              <a:t>Abscess / infection </a:t>
            </a:r>
          </a:p>
          <a:p>
            <a:pPr marL="0" indent="0">
              <a:buNone/>
            </a:pPr>
            <a:r>
              <a:rPr lang="en-GB" sz="2400" b="1" dirty="0" smtClean="0"/>
              <a:t>Urgent </a:t>
            </a:r>
            <a:r>
              <a:rPr lang="en-GB" sz="2400" b="1" dirty="0"/>
              <a:t>suspicion of cancer </a:t>
            </a:r>
            <a:r>
              <a:rPr lang="en-GB" sz="2400" b="1" dirty="0" smtClean="0"/>
              <a:t>referral</a:t>
            </a:r>
            <a:r>
              <a:rPr lang="en-GB" sz="2400" dirty="0"/>
              <a:t>	</a:t>
            </a:r>
          </a:p>
          <a:p>
            <a:r>
              <a:rPr lang="en-GB" sz="2000" dirty="0" smtClean="0"/>
              <a:t>mastitis </a:t>
            </a:r>
            <a:r>
              <a:rPr lang="en-GB" sz="2000" dirty="0"/>
              <a:t>or breast inflammation which does not settle or recurs after one course of antibiotics </a:t>
            </a:r>
          </a:p>
          <a:p>
            <a:endParaRPr lang="en-GB" sz="2000" dirty="0" smtClean="0"/>
          </a:p>
          <a:p>
            <a:pPr marL="0" indent="0">
              <a:buNone/>
            </a:pPr>
            <a:r>
              <a:rPr lang="en-GB" sz="2400" b="1" dirty="0" smtClean="0"/>
              <a:t>Primary Care management</a:t>
            </a:r>
            <a:r>
              <a:rPr lang="en-GB" sz="2000" dirty="0"/>
              <a:t>	</a:t>
            </a:r>
          </a:p>
          <a:p>
            <a:r>
              <a:rPr lang="en-GB" sz="2000" dirty="0" smtClean="0"/>
              <a:t>abscess </a:t>
            </a:r>
            <a:r>
              <a:rPr lang="en-GB" sz="2000" dirty="0"/>
              <a:t>or </a:t>
            </a:r>
            <a:r>
              <a:rPr lang="en-GB" sz="2000" dirty="0" smtClean="0"/>
              <a:t>inflammation – </a:t>
            </a:r>
            <a:r>
              <a:rPr lang="en-GB" sz="2000" dirty="0"/>
              <a:t>try one course of antibiotics as per local </a:t>
            </a:r>
            <a:r>
              <a:rPr lang="en-GB" sz="2000" dirty="0" smtClean="0"/>
              <a:t>guidelines</a:t>
            </a:r>
            <a:endParaRPr lang="en-GB" sz="2000" dirty="0"/>
          </a:p>
          <a:p>
            <a:r>
              <a:rPr lang="en-GB" sz="2000" dirty="0" smtClean="0"/>
              <a:t>any </a:t>
            </a:r>
            <a:r>
              <a:rPr lang="en-GB" sz="2000" dirty="0"/>
              <a:t>acute abscess requires immediate discussion with secondary </a:t>
            </a:r>
            <a:r>
              <a:rPr lang="en-GB" sz="2000" dirty="0" smtClean="0"/>
              <a:t>care</a:t>
            </a:r>
            <a:endParaRPr lang="en-GB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BREAST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094492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b="1" dirty="0" smtClean="0"/>
              <a:t>Pain</a:t>
            </a:r>
          </a:p>
          <a:p>
            <a:pPr marL="0" indent="0">
              <a:buNone/>
            </a:pPr>
            <a:r>
              <a:rPr lang="en-GB" sz="2400" b="1" dirty="0" smtClean="0"/>
              <a:t>Routine referral</a:t>
            </a:r>
            <a:endParaRPr lang="en-GB" sz="2400" dirty="0" smtClean="0"/>
          </a:p>
          <a:p>
            <a:r>
              <a:rPr lang="en-GB" sz="2000" dirty="0"/>
              <a:t>u</a:t>
            </a:r>
            <a:r>
              <a:rPr lang="en-GB" sz="2000" dirty="0" smtClean="0"/>
              <a:t>nilateral pain persisting &gt;3 months in post-menopausal women </a:t>
            </a:r>
          </a:p>
          <a:p>
            <a:r>
              <a:rPr lang="en-GB" sz="2000" dirty="0" smtClean="0"/>
              <a:t>intractable </a:t>
            </a:r>
            <a:r>
              <a:rPr lang="en-GB" sz="2000" dirty="0"/>
              <a:t>pain that interferes with </a:t>
            </a:r>
            <a:r>
              <a:rPr lang="en-GB" sz="2000" dirty="0" smtClean="0"/>
              <a:t>lifestyle </a:t>
            </a:r>
            <a:r>
              <a:rPr lang="en-GB" sz="2000" dirty="0"/>
              <a:t>or sleep </a:t>
            </a:r>
            <a:endParaRPr lang="en-GB" sz="2000" dirty="0" smtClean="0"/>
          </a:p>
          <a:p>
            <a:endParaRPr lang="en-GB" sz="2400" dirty="0"/>
          </a:p>
          <a:p>
            <a:pPr marL="0" indent="0">
              <a:buNone/>
            </a:pPr>
            <a:r>
              <a:rPr lang="en-GB" sz="2400" b="1" dirty="0" smtClean="0"/>
              <a:t>Primary Care management</a:t>
            </a:r>
            <a:endParaRPr lang="en-GB" sz="2400" b="1" dirty="0"/>
          </a:p>
          <a:p>
            <a:r>
              <a:rPr lang="en-GB" sz="2000" dirty="0" smtClean="0"/>
              <a:t>moderate </a:t>
            </a:r>
            <a:r>
              <a:rPr lang="en-GB" sz="2000" dirty="0"/>
              <a:t>degrees of breast pain and no discrete palpable </a:t>
            </a:r>
            <a:r>
              <a:rPr lang="en-GB" sz="2000" dirty="0" smtClean="0"/>
              <a:t>lesion</a:t>
            </a:r>
            <a:endParaRPr lang="en-GB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BREAST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326066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b="1" dirty="0" smtClean="0"/>
              <a:t>Gynaecomastia</a:t>
            </a:r>
          </a:p>
          <a:p>
            <a:pPr marL="0" indent="0">
              <a:buNone/>
            </a:pPr>
            <a:r>
              <a:rPr lang="en-GB" sz="2400" b="1" dirty="0" smtClean="0"/>
              <a:t>Routine referral </a:t>
            </a:r>
            <a:r>
              <a:rPr lang="en-GB" sz="2400" dirty="0"/>
              <a:t>	</a:t>
            </a:r>
          </a:p>
          <a:p>
            <a:r>
              <a:rPr lang="en-GB" sz="2000" dirty="0"/>
              <a:t>e</a:t>
            </a:r>
            <a:r>
              <a:rPr lang="en-GB" sz="2000" dirty="0" smtClean="0"/>
              <a:t>xceptional </a:t>
            </a:r>
            <a:r>
              <a:rPr lang="en-GB" sz="2000" dirty="0"/>
              <a:t>aesthetics referral to plastic surgery pathway if appropriate </a:t>
            </a:r>
          </a:p>
          <a:p>
            <a:r>
              <a:rPr lang="en-GB" sz="2000" dirty="0"/>
              <a:t>e</a:t>
            </a:r>
            <a:r>
              <a:rPr lang="en-GB" sz="2000" dirty="0" smtClean="0"/>
              <a:t>xclude </a:t>
            </a:r>
            <a:r>
              <a:rPr lang="en-GB" sz="2000" dirty="0"/>
              <a:t>or treat any endocrine cause prior to referral 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b="1" dirty="0" smtClean="0"/>
              <a:t>Primary Care management</a:t>
            </a:r>
            <a:endParaRPr lang="en-GB" sz="2400" b="1" dirty="0"/>
          </a:p>
          <a:p>
            <a:r>
              <a:rPr lang="en-GB" sz="2000" dirty="0"/>
              <a:t>e</a:t>
            </a:r>
            <a:r>
              <a:rPr lang="en-GB" sz="2000" dirty="0" smtClean="0"/>
              <a:t>xamine </a:t>
            </a:r>
            <a:r>
              <a:rPr lang="en-GB" sz="2000" dirty="0"/>
              <a:t>and exclude abnormalities such as lymphadenopathy or evidence of endocrine condition with blood tests as per local guidelines </a:t>
            </a:r>
          </a:p>
          <a:p>
            <a:r>
              <a:rPr lang="en-GB" sz="2000" dirty="0"/>
              <a:t>r</a:t>
            </a:r>
            <a:r>
              <a:rPr lang="en-GB" sz="2000" dirty="0" smtClean="0"/>
              <a:t>eview </a:t>
            </a:r>
            <a:r>
              <a:rPr lang="en-GB" sz="2000" dirty="0"/>
              <a:t>to exclude drug causes 	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BREAST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629822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b="1" dirty="0" smtClean="0"/>
              <a:t>Breast implants </a:t>
            </a:r>
            <a:r>
              <a:rPr lang="en-GB" b="1" i="1" dirty="0" smtClean="0"/>
              <a:t>[new]</a:t>
            </a:r>
          </a:p>
          <a:p>
            <a:pPr marL="0" indent="0">
              <a:buNone/>
            </a:pPr>
            <a:r>
              <a:rPr lang="en-GB" sz="2400" b="1" dirty="0" smtClean="0"/>
              <a:t>Routine referral</a:t>
            </a:r>
            <a:endParaRPr lang="en-GB" sz="2400" dirty="0"/>
          </a:p>
          <a:p>
            <a:r>
              <a:rPr lang="en-GB" sz="2000" dirty="0"/>
              <a:t>i</a:t>
            </a:r>
            <a:r>
              <a:rPr lang="en-GB" sz="2000" dirty="0" smtClean="0"/>
              <a:t>f </a:t>
            </a:r>
            <a:r>
              <a:rPr lang="en-GB" sz="2000" dirty="0"/>
              <a:t>appropriate, refer to </a:t>
            </a:r>
            <a:r>
              <a:rPr lang="en-GB" sz="2000" dirty="0" smtClean="0"/>
              <a:t>the service </a:t>
            </a:r>
            <a:r>
              <a:rPr lang="en-GB" sz="2000" dirty="0"/>
              <a:t>that first </a:t>
            </a:r>
            <a:r>
              <a:rPr lang="en-GB" sz="2000" dirty="0" smtClean="0"/>
              <a:t>inserted the </a:t>
            </a:r>
            <a:r>
              <a:rPr lang="en-GB" sz="2000" dirty="0"/>
              <a:t>implant (usually </a:t>
            </a:r>
            <a:r>
              <a:rPr lang="en-GB" sz="2000" dirty="0" smtClean="0"/>
              <a:t>plastic surgery)</a:t>
            </a:r>
          </a:p>
          <a:p>
            <a:pPr marL="0" indent="0">
              <a:buNone/>
            </a:pPr>
            <a:r>
              <a:rPr lang="en-GB" sz="2400" b="1" dirty="0" smtClean="0"/>
              <a:t>Primary care management</a:t>
            </a:r>
            <a:endParaRPr lang="en-GB" sz="2400" dirty="0" smtClean="0"/>
          </a:p>
          <a:p>
            <a:r>
              <a:rPr lang="en-GB" sz="2000" dirty="0" smtClean="0"/>
              <a:t>reassurance </a:t>
            </a:r>
            <a:r>
              <a:rPr lang="en-GB" sz="2000" dirty="0"/>
              <a:t>is often appropriate </a:t>
            </a:r>
            <a:r>
              <a:rPr lang="en-GB" sz="2000" dirty="0" smtClean="0"/>
              <a:t>if symptoms </a:t>
            </a:r>
            <a:r>
              <a:rPr lang="en-GB" sz="2000" dirty="0"/>
              <a:t>relate to the implant </a:t>
            </a:r>
            <a:r>
              <a:rPr lang="en-GB" sz="2000" dirty="0" smtClean="0"/>
              <a:t>alone and </a:t>
            </a:r>
            <a:r>
              <a:rPr lang="en-GB" sz="2000" dirty="0"/>
              <a:t>not </a:t>
            </a:r>
            <a:r>
              <a:rPr lang="en-GB" sz="2000" dirty="0" smtClean="0"/>
              <a:t>to </a:t>
            </a:r>
            <a:r>
              <a:rPr lang="en-GB" sz="2000" dirty="0"/>
              <a:t>underlying breast </a:t>
            </a:r>
            <a:r>
              <a:rPr lang="en-GB" sz="2000" dirty="0" smtClean="0"/>
              <a:t>tissue</a:t>
            </a:r>
          </a:p>
          <a:p>
            <a:endParaRPr lang="en-GB" sz="1000" dirty="0"/>
          </a:p>
          <a:p>
            <a:pPr marL="0" indent="0" algn="ctr">
              <a:buNone/>
            </a:pPr>
            <a:r>
              <a:rPr lang="en-GB" b="1" dirty="0" smtClean="0"/>
              <a:t>Gender reassignment </a:t>
            </a:r>
            <a:r>
              <a:rPr lang="en-GB" b="1" i="1" dirty="0" smtClean="0"/>
              <a:t>[new]</a:t>
            </a:r>
          </a:p>
          <a:p>
            <a:r>
              <a:rPr lang="en-GB" sz="2000" dirty="0" smtClean="0"/>
              <a:t>provide </a:t>
            </a:r>
            <a:r>
              <a:rPr lang="en-GB" sz="2000" dirty="0"/>
              <a:t>sensitive and </a:t>
            </a:r>
            <a:r>
              <a:rPr lang="en-GB" sz="2000" dirty="0" smtClean="0"/>
              <a:t>clinically appropriate </a:t>
            </a:r>
            <a:r>
              <a:rPr lang="en-GB" sz="2000" dirty="0"/>
              <a:t>care depending on individual circumstances and taking into account </a:t>
            </a:r>
            <a:r>
              <a:rPr lang="en-GB" sz="2000" dirty="0" smtClean="0"/>
              <a:t>any hormone </a:t>
            </a:r>
            <a:r>
              <a:rPr lang="en-GB" sz="2000" dirty="0"/>
              <a:t>therapy </a:t>
            </a:r>
            <a:r>
              <a:rPr lang="en-GB" sz="2000" dirty="0" smtClean="0"/>
              <a:t>involved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BREAST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875098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/>
              <a:t>Urgent suspicion of cancer </a:t>
            </a:r>
            <a:r>
              <a:rPr lang="en-GB" b="1" dirty="0" smtClean="0"/>
              <a:t>referral</a:t>
            </a:r>
          </a:p>
          <a:p>
            <a:r>
              <a:rPr lang="en-GB" sz="2000" dirty="0" smtClean="0"/>
              <a:t>bleeding</a:t>
            </a:r>
            <a:r>
              <a:rPr lang="en-GB" sz="2000" b="1" dirty="0" smtClean="0"/>
              <a:t> </a:t>
            </a:r>
            <a:r>
              <a:rPr lang="en-GB" sz="2000" dirty="0" smtClean="0"/>
              <a:t>– repeated </a:t>
            </a:r>
            <a:r>
              <a:rPr lang="en-GB" sz="2000" dirty="0"/>
              <a:t>rectal bleeding </a:t>
            </a:r>
            <a:r>
              <a:rPr lang="en-GB" sz="2000" dirty="0" smtClean="0"/>
              <a:t>(without </a:t>
            </a:r>
            <a:r>
              <a:rPr lang="en-GB" sz="2000" dirty="0"/>
              <a:t>an obvious anal </a:t>
            </a:r>
            <a:r>
              <a:rPr lang="en-GB" sz="2000" dirty="0" smtClean="0"/>
              <a:t>cause) or any </a:t>
            </a:r>
            <a:r>
              <a:rPr lang="en-GB" sz="2000" dirty="0"/>
              <a:t>blood mixed with the stool </a:t>
            </a:r>
          </a:p>
          <a:p>
            <a:r>
              <a:rPr lang="en-GB" sz="2000" dirty="0" smtClean="0"/>
              <a:t>bowel </a:t>
            </a:r>
            <a:r>
              <a:rPr lang="en-GB" sz="2000" dirty="0"/>
              <a:t>habit </a:t>
            </a:r>
            <a:r>
              <a:rPr lang="en-GB" sz="2000" dirty="0" smtClean="0"/>
              <a:t>– </a:t>
            </a:r>
            <a:r>
              <a:rPr lang="en-GB" sz="2000" dirty="0"/>
              <a:t>persistent (&gt;4 weeks) change in bowel habit especially to looser </a:t>
            </a:r>
            <a:r>
              <a:rPr lang="en-GB" sz="2000" dirty="0" smtClean="0"/>
              <a:t>stools (not simple constipation)</a:t>
            </a:r>
            <a:endParaRPr lang="en-GB" sz="2000" dirty="0"/>
          </a:p>
          <a:p>
            <a:r>
              <a:rPr lang="en-GB" sz="2000" dirty="0" smtClean="0"/>
              <a:t>mass – unexplained </a:t>
            </a:r>
            <a:r>
              <a:rPr lang="en-GB" sz="2000" dirty="0"/>
              <a:t>abdominal </a:t>
            </a:r>
            <a:r>
              <a:rPr lang="en-GB" sz="2000" dirty="0" smtClean="0"/>
              <a:t>or palpable </a:t>
            </a:r>
            <a:r>
              <a:rPr lang="en-GB" sz="2000" dirty="0" err="1" smtClean="0"/>
              <a:t>ano</a:t>
            </a:r>
            <a:r>
              <a:rPr lang="en-GB" sz="2000" dirty="0" smtClean="0"/>
              <a:t>-rectal mass </a:t>
            </a:r>
            <a:endParaRPr lang="en-GB" sz="2000" dirty="0"/>
          </a:p>
          <a:p>
            <a:r>
              <a:rPr lang="en-GB" sz="2000" dirty="0" smtClean="0"/>
              <a:t>pain – abdominal pain with weight loss </a:t>
            </a:r>
            <a:r>
              <a:rPr lang="en-GB" sz="2000" b="1" i="1" dirty="0" smtClean="0"/>
              <a:t>[new] </a:t>
            </a:r>
          </a:p>
          <a:p>
            <a:r>
              <a:rPr lang="en-GB" sz="2000" dirty="0" smtClean="0"/>
              <a:t>iron </a:t>
            </a:r>
            <a:r>
              <a:rPr lang="en-GB" sz="2000" dirty="0"/>
              <a:t>deficiency </a:t>
            </a:r>
            <a:r>
              <a:rPr lang="en-GB" sz="2000" dirty="0" smtClean="0"/>
              <a:t>anaemia</a:t>
            </a:r>
            <a:r>
              <a:rPr lang="en-GB" sz="2000" dirty="0"/>
              <a:t> </a:t>
            </a:r>
            <a:r>
              <a:rPr lang="en-GB" sz="2000" dirty="0" smtClean="0"/>
              <a:t>– unexplained </a:t>
            </a:r>
          </a:p>
          <a:p>
            <a:pPr marL="0" indent="0">
              <a:buNone/>
            </a:pPr>
            <a:endParaRPr lang="en-GB" sz="2400" b="1" dirty="0" smtClean="0"/>
          </a:p>
          <a:p>
            <a:pPr marL="0" indent="0" algn="ctr">
              <a:buNone/>
            </a:pPr>
            <a:r>
              <a:rPr lang="en-GB" sz="2800" b="1" dirty="0" smtClean="0"/>
              <a:t>USE LOCAL </a:t>
            </a:r>
            <a:r>
              <a:rPr lang="en-GB" sz="2800" b="1" dirty="0"/>
              <a:t>REFERRAL </a:t>
            </a:r>
            <a:r>
              <a:rPr lang="en-GB" sz="2800" b="1" dirty="0" smtClean="0"/>
              <a:t>GUIDELINES </a:t>
            </a:r>
          </a:p>
          <a:p>
            <a:pPr marL="0" indent="0" algn="ctr">
              <a:buNone/>
            </a:pPr>
            <a:r>
              <a:rPr lang="en-GB" sz="2800" b="1" dirty="0" smtClean="0"/>
              <a:t>WHERE </a:t>
            </a:r>
            <a:r>
              <a:rPr lang="en-GB" sz="2800" b="1" dirty="0"/>
              <a:t>qFIT TRIAL IN </a:t>
            </a:r>
            <a:r>
              <a:rPr lang="en-GB" sz="2800" b="1" dirty="0" smtClean="0"/>
              <a:t>PLACE </a:t>
            </a:r>
            <a:r>
              <a:rPr lang="en-GB" sz="2800" b="1" i="1" dirty="0" smtClean="0"/>
              <a:t>[</a:t>
            </a:r>
            <a:r>
              <a:rPr lang="en-GB" sz="2800" b="1" i="1" dirty="0"/>
              <a:t>new] </a:t>
            </a:r>
            <a:endParaRPr lang="en-GB" sz="28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LOWER GI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4199884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/>
          </a:bodyPr>
          <a:lstStyle/>
          <a:p>
            <a:pPr lvl="0"/>
            <a:r>
              <a:rPr lang="en-GB" sz="2400" dirty="0" smtClean="0"/>
              <a:t>need for changes identified by </a:t>
            </a:r>
            <a:r>
              <a:rPr lang="en-GB" sz="2400" b="1" dirty="0" smtClean="0"/>
              <a:t>Scottish Primary Care Cancer Group</a:t>
            </a:r>
          </a:p>
          <a:p>
            <a:pPr lvl="0"/>
            <a:r>
              <a:rPr lang="en-GB" sz="2400" dirty="0" smtClean="0"/>
              <a:t>this </a:t>
            </a:r>
            <a:r>
              <a:rPr lang="en-GB" sz="2400" dirty="0"/>
              <a:t>was a </a:t>
            </a:r>
            <a:r>
              <a:rPr lang="en-GB" sz="2400" b="1" dirty="0"/>
              <a:t>“light touch” </a:t>
            </a:r>
            <a:r>
              <a:rPr lang="en-GB" sz="2400" b="1" dirty="0" smtClean="0"/>
              <a:t>refresh</a:t>
            </a:r>
            <a:r>
              <a:rPr lang="en-GB" sz="2400" dirty="0" smtClean="0"/>
              <a:t>, </a:t>
            </a:r>
            <a:r>
              <a:rPr lang="en-GB" sz="2400" dirty="0"/>
              <a:t>not a complete re-write of the 2014 </a:t>
            </a:r>
            <a:r>
              <a:rPr lang="en-GB" sz="2400" dirty="0" smtClean="0"/>
              <a:t>guidelines</a:t>
            </a:r>
          </a:p>
          <a:p>
            <a:pPr lvl="0"/>
            <a:r>
              <a:rPr lang="en-GB" sz="2400" b="1" dirty="0" smtClean="0"/>
              <a:t>multidisciplinary subgroups </a:t>
            </a:r>
            <a:r>
              <a:rPr lang="en-GB" sz="2400" dirty="0" smtClean="0"/>
              <a:t>(GPs, specialists, nurses, third sector, Scottish Government, etc.) met  to consider new evidence provided by Healthcare Improvement Scotland (HIS)</a:t>
            </a:r>
          </a:p>
          <a:p>
            <a:pPr lvl="0"/>
            <a:r>
              <a:rPr lang="en-GB" sz="2400" dirty="0" smtClean="0"/>
              <a:t>draft out sent for </a:t>
            </a:r>
            <a:r>
              <a:rPr lang="en-GB" sz="2400" b="1" dirty="0" smtClean="0"/>
              <a:t>peer review </a:t>
            </a:r>
            <a:r>
              <a:rPr lang="en-GB" sz="2400" dirty="0" smtClean="0"/>
              <a:t>(&gt;100 responses)</a:t>
            </a:r>
            <a:endParaRPr lang="en-GB" sz="2400" dirty="0"/>
          </a:p>
          <a:p>
            <a:pPr lvl="0"/>
            <a:r>
              <a:rPr lang="en-GB" sz="2400" b="1" dirty="0" smtClean="0"/>
              <a:t>cancer </a:t>
            </a:r>
            <a:r>
              <a:rPr lang="en-GB" sz="2400" b="1" dirty="0"/>
              <a:t>sections changed:</a:t>
            </a:r>
            <a:r>
              <a:rPr lang="en-GB" sz="2400" dirty="0"/>
              <a:t>  lung, breast, lower GI, upper GI, urological, head &amp; neck, brain &amp; CNS, and children, teenagers &amp; young </a:t>
            </a:r>
            <a:r>
              <a:rPr lang="en-GB" sz="2400" dirty="0" smtClean="0"/>
              <a:t>adults (CTYA)</a:t>
            </a:r>
            <a:endParaRPr lang="en-GB" sz="2400" dirty="0"/>
          </a:p>
          <a:p>
            <a:pPr lvl="0"/>
            <a:r>
              <a:rPr lang="en-GB" sz="2400" b="1" dirty="0" smtClean="0"/>
              <a:t>not </a:t>
            </a:r>
            <a:r>
              <a:rPr lang="en-GB" sz="2400" b="1" dirty="0"/>
              <a:t>changed:</a:t>
            </a:r>
            <a:r>
              <a:rPr lang="en-GB" sz="2400" dirty="0"/>
              <a:t>  gynaecology, haematology, dermatology, malignant cord compression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BACKGROUND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694504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/>
              <a:t>Good practice points </a:t>
            </a:r>
            <a:r>
              <a:rPr lang="en-GB" sz="2000" dirty="0"/>
              <a:t>	</a:t>
            </a:r>
          </a:p>
          <a:p>
            <a:pPr marL="0" indent="0">
              <a:buNone/>
            </a:pPr>
            <a:r>
              <a:rPr lang="en-GB" sz="2000" dirty="0" smtClean="0"/>
              <a:t>Consider </a:t>
            </a:r>
            <a:r>
              <a:rPr lang="en-GB" sz="2000" dirty="0"/>
              <a:t>the possibility of ovarian cancer as per </a:t>
            </a:r>
            <a:r>
              <a:rPr lang="en-GB" sz="2000" dirty="0" err="1" smtClean="0"/>
              <a:t>gynae</a:t>
            </a:r>
            <a:r>
              <a:rPr lang="en-GB" sz="2000" dirty="0" smtClean="0"/>
              <a:t>’ </a:t>
            </a:r>
            <a:r>
              <a:rPr lang="en-GB" sz="2000" dirty="0"/>
              <a:t>cancers </a:t>
            </a:r>
            <a:r>
              <a:rPr lang="en-GB" sz="2000" dirty="0" smtClean="0"/>
              <a:t>guideline: </a:t>
            </a:r>
            <a:endParaRPr lang="en-GB" sz="2000" dirty="0"/>
          </a:p>
          <a:p>
            <a:r>
              <a:rPr lang="en-GB" sz="2000" dirty="0" smtClean="0"/>
              <a:t>an </a:t>
            </a:r>
            <a:r>
              <a:rPr lang="en-GB" sz="2000" dirty="0"/>
              <a:t>abdominal palpation should be undertaken, CA125 blood serum level measured and urgent pelvic ultrasound scan carried out in: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dirty="0" smtClean="0"/>
              <a:t>any </a:t>
            </a:r>
            <a:r>
              <a:rPr lang="en-GB" sz="2000" dirty="0"/>
              <a:t>woman over 50 years who has experienced new symptoms within the last 12 months that suggest irritable bowel syndrome, or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dirty="0" smtClean="0"/>
              <a:t>women </a:t>
            </a:r>
            <a:r>
              <a:rPr lang="en-GB" sz="2000" dirty="0"/>
              <a:t>(especially those over 50 years) with one or more unexplained and recurrent symptoms (most days) of: </a:t>
            </a:r>
          </a:p>
          <a:p>
            <a:pPr lvl="2"/>
            <a:r>
              <a:rPr lang="en-GB" sz="2000" dirty="0" smtClean="0"/>
              <a:t>abdominal </a:t>
            </a:r>
            <a:r>
              <a:rPr lang="en-GB" sz="2000" dirty="0"/>
              <a:t>distension or persistent bloating </a:t>
            </a:r>
          </a:p>
          <a:p>
            <a:pPr lvl="2"/>
            <a:r>
              <a:rPr lang="en-GB" sz="2000" dirty="0" smtClean="0"/>
              <a:t>feeling </a:t>
            </a:r>
            <a:r>
              <a:rPr lang="en-GB" sz="2000" dirty="0"/>
              <a:t>full quickly or difficulty eating </a:t>
            </a:r>
          </a:p>
          <a:p>
            <a:pPr lvl="2"/>
            <a:r>
              <a:rPr lang="en-GB" sz="2000" dirty="0" smtClean="0"/>
              <a:t>loss </a:t>
            </a:r>
            <a:r>
              <a:rPr lang="en-GB" sz="2000" dirty="0"/>
              <a:t>of appetite </a:t>
            </a:r>
          </a:p>
          <a:p>
            <a:pPr lvl="2"/>
            <a:r>
              <a:rPr lang="en-GB" sz="2000" dirty="0" smtClean="0"/>
              <a:t>pelvic </a:t>
            </a:r>
            <a:r>
              <a:rPr lang="en-GB" sz="2000" dirty="0"/>
              <a:t>or abdominal pain </a:t>
            </a:r>
          </a:p>
          <a:p>
            <a:pPr lvl="2"/>
            <a:r>
              <a:rPr lang="en-GB" sz="2000" dirty="0" smtClean="0"/>
              <a:t>increased </a:t>
            </a:r>
            <a:r>
              <a:rPr lang="en-GB" sz="2000" dirty="0"/>
              <a:t>urinary urgency and/or frequency </a:t>
            </a:r>
          </a:p>
          <a:p>
            <a:pPr lvl="2"/>
            <a:r>
              <a:rPr lang="en-GB" sz="2000" dirty="0" smtClean="0"/>
              <a:t>change </a:t>
            </a:r>
            <a:r>
              <a:rPr lang="en-GB" sz="2000" dirty="0"/>
              <a:t>in bowel </a:t>
            </a:r>
            <a:r>
              <a:rPr lang="en-GB" sz="2000" dirty="0" smtClean="0"/>
              <a:t>habit</a:t>
            </a:r>
            <a:endParaRPr lang="en-GB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LOWER GI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677640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 smtClean="0"/>
              <a:t>Primary Care management</a:t>
            </a:r>
            <a:r>
              <a:rPr lang="en-GB" sz="2000" dirty="0"/>
              <a:t>	</a:t>
            </a:r>
          </a:p>
          <a:p>
            <a:r>
              <a:rPr lang="en-GB" sz="2400" dirty="0" smtClean="0"/>
              <a:t>low </a:t>
            </a:r>
            <a:r>
              <a:rPr lang="en-GB" sz="2400" dirty="0"/>
              <a:t>risk features: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 smtClean="0"/>
              <a:t>transient </a:t>
            </a:r>
            <a:r>
              <a:rPr lang="en-GB" sz="2400" dirty="0"/>
              <a:t>symptoms (less than four weeks)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 smtClean="0"/>
              <a:t>patients </a:t>
            </a:r>
            <a:r>
              <a:rPr lang="en-GB" sz="2400" dirty="0"/>
              <a:t>under 40 years in absence of high risk features</a:t>
            </a:r>
          </a:p>
          <a:p>
            <a:r>
              <a:rPr lang="en-GB" sz="2400" dirty="0" smtClean="0"/>
              <a:t>watch </a:t>
            </a:r>
            <a:r>
              <a:rPr lang="en-GB" sz="2400" dirty="0"/>
              <a:t>and wait (four weeks)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 smtClean="0"/>
              <a:t>consider </a:t>
            </a:r>
            <a:r>
              <a:rPr lang="en-GB" sz="2400" dirty="0"/>
              <a:t>bowel diary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 smtClean="0"/>
              <a:t>appropriate </a:t>
            </a:r>
            <a:r>
              <a:rPr lang="en-GB" sz="2400" dirty="0"/>
              <a:t>information, counselling and agreed plan for review </a:t>
            </a:r>
            <a:endParaRPr lang="en-GB" sz="24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 smtClean="0"/>
              <a:t>refer </a:t>
            </a:r>
            <a:r>
              <a:rPr lang="en-GB" sz="2400" dirty="0"/>
              <a:t>if symptoms persist or recur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LOWER GI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4112923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b="1" dirty="0"/>
              <a:t>Good practice </a:t>
            </a:r>
            <a:r>
              <a:rPr lang="en-GB" b="1" dirty="0" smtClean="0"/>
              <a:t>points</a:t>
            </a:r>
          </a:p>
          <a:p>
            <a:r>
              <a:rPr lang="en-GB" sz="2400" dirty="0" smtClean="0"/>
              <a:t>quantitative </a:t>
            </a:r>
            <a:r>
              <a:rPr lang="en-GB" sz="2400" dirty="0"/>
              <a:t>faecal immunochemical testing (qFIT) </a:t>
            </a:r>
            <a:r>
              <a:rPr lang="en-GB" sz="2400" dirty="0" smtClean="0"/>
              <a:t>pilot </a:t>
            </a:r>
            <a:r>
              <a:rPr lang="en-GB" sz="2400" dirty="0"/>
              <a:t>projects in </a:t>
            </a:r>
            <a:r>
              <a:rPr lang="en-GB" sz="2400" dirty="0" smtClean="0"/>
              <a:t>most Health Boards – these local referral guidelines must be used where available </a:t>
            </a:r>
            <a:r>
              <a:rPr lang="en-GB" sz="2400" b="1" i="1" dirty="0" smtClean="0"/>
              <a:t>[new]</a:t>
            </a:r>
          </a:p>
          <a:p>
            <a:r>
              <a:rPr lang="en-GB" sz="2400" dirty="0" smtClean="0"/>
              <a:t>this guideline will be reviewed once national strategy agreed</a:t>
            </a:r>
          </a:p>
          <a:p>
            <a:r>
              <a:rPr lang="en-GB" sz="2400" dirty="0" smtClean="0"/>
              <a:t>bloods to </a:t>
            </a:r>
            <a:r>
              <a:rPr lang="en-GB" sz="2400" dirty="0"/>
              <a:t>assess </a:t>
            </a:r>
            <a:r>
              <a:rPr lang="en-GB" sz="2400" dirty="0" smtClean="0"/>
              <a:t>renal function </a:t>
            </a:r>
            <a:r>
              <a:rPr lang="en-GB" sz="2400" dirty="0"/>
              <a:t>(in case of triage straight to CT </a:t>
            </a:r>
            <a:r>
              <a:rPr lang="en-GB" sz="2400" dirty="0" err="1"/>
              <a:t>colonography</a:t>
            </a:r>
            <a:r>
              <a:rPr lang="en-GB" sz="2400" dirty="0"/>
              <a:t>), LFTs and </a:t>
            </a:r>
            <a:r>
              <a:rPr lang="en-GB" sz="2400" dirty="0" smtClean="0"/>
              <a:t>to exclude </a:t>
            </a:r>
            <a:r>
              <a:rPr lang="en-GB" sz="2400" dirty="0"/>
              <a:t>anaemia and thrombocytosis should be performed </a:t>
            </a:r>
            <a:r>
              <a:rPr lang="en-GB" sz="2400" b="1" i="1" dirty="0"/>
              <a:t>[new</a:t>
            </a:r>
            <a:r>
              <a:rPr lang="en-GB" sz="2400" b="1" i="1" dirty="0" smtClean="0"/>
              <a:t>]</a:t>
            </a:r>
            <a:endParaRPr lang="en-GB" sz="2400" dirty="0" smtClean="0"/>
          </a:p>
          <a:p>
            <a:r>
              <a:rPr lang="en-GB" sz="2400" dirty="0" smtClean="0"/>
              <a:t>thrombocytosis is risk </a:t>
            </a:r>
            <a:r>
              <a:rPr lang="en-GB" sz="2400" dirty="0"/>
              <a:t>marker for underlying cancer</a:t>
            </a:r>
            <a:r>
              <a:rPr lang="en-GB" sz="2400" dirty="0" smtClean="0"/>
              <a:t>, including colorectal </a:t>
            </a:r>
            <a:r>
              <a:rPr lang="en-GB" sz="2400" b="1" i="1" dirty="0" smtClean="0"/>
              <a:t>[</a:t>
            </a:r>
            <a:r>
              <a:rPr lang="en-GB" sz="2400" b="1" i="1" dirty="0"/>
              <a:t>new</a:t>
            </a:r>
            <a:r>
              <a:rPr lang="en-GB" sz="2400" b="1" i="1" dirty="0" smtClean="0"/>
              <a:t>]</a:t>
            </a:r>
            <a:endParaRPr lang="en-GB" sz="2400" dirty="0" smtClean="0"/>
          </a:p>
          <a:p>
            <a:r>
              <a:rPr lang="en-GB" sz="2400" dirty="0" smtClean="0"/>
              <a:t>negative </a:t>
            </a:r>
            <a:r>
              <a:rPr lang="en-GB" sz="2400" dirty="0"/>
              <a:t>rectal examination, or a recent </a:t>
            </a:r>
            <a:r>
              <a:rPr lang="en-GB" sz="2400" dirty="0" smtClean="0"/>
              <a:t>negative bowel </a:t>
            </a:r>
            <a:r>
              <a:rPr lang="en-GB" sz="2400" dirty="0"/>
              <a:t>screening test, should not rule out the need to </a:t>
            </a:r>
            <a:r>
              <a:rPr lang="en-GB" sz="2400" dirty="0" smtClean="0"/>
              <a:t>refer</a:t>
            </a:r>
          </a:p>
          <a:p>
            <a:r>
              <a:rPr lang="en-GB" sz="2400" dirty="0" smtClean="0"/>
              <a:t>CEA test should </a:t>
            </a:r>
            <a:r>
              <a:rPr lang="en-GB" sz="2400" dirty="0"/>
              <a:t>not be used as a screening </a:t>
            </a:r>
            <a:r>
              <a:rPr lang="en-GB" sz="2400" dirty="0" smtClean="0"/>
              <a:t>tool</a:t>
            </a:r>
            <a:endParaRPr lang="en-GB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LOWER GI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359886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b="1" dirty="0"/>
              <a:t>Oesophago-gastric cancer </a:t>
            </a:r>
            <a:r>
              <a:rPr lang="en-GB" dirty="0"/>
              <a:t>	</a:t>
            </a:r>
          </a:p>
          <a:p>
            <a:pPr marL="0" indent="0">
              <a:buNone/>
            </a:pPr>
            <a:r>
              <a:rPr lang="en-GB" sz="2800" b="1" dirty="0"/>
              <a:t>Urgent suspicion of cancer referral </a:t>
            </a:r>
            <a:r>
              <a:rPr lang="en-GB" sz="2000" dirty="0"/>
              <a:t>	</a:t>
            </a:r>
          </a:p>
          <a:p>
            <a:r>
              <a:rPr lang="en-GB" sz="2400" dirty="0" smtClean="0"/>
              <a:t>dysphagia or </a:t>
            </a:r>
            <a:r>
              <a:rPr lang="en-GB" sz="2400" dirty="0"/>
              <a:t>unexplained </a:t>
            </a:r>
            <a:r>
              <a:rPr lang="en-GB" sz="2400" dirty="0" smtClean="0"/>
              <a:t>odynophagia at </a:t>
            </a:r>
            <a:r>
              <a:rPr lang="en-GB" sz="2400" dirty="0"/>
              <a:t>any age</a:t>
            </a:r>
          </a:p>
          <a:p>
            <a:r>
              <a:rPr lang="en-GB" sz="2400" dirty="0" smtClean="0"/>
              <a:t>unexplained </a:t>
            </a:r>
            <a:r>
              <a:rPr lang="en-GB" sz="2400" dirty="0"/>
              <a:t>weight loss, particularly &gt;55 years, combined with one </a:t>
            </a:r>
            <a:r>
              <a:rPr lang="en-GB" sz="2400" dirty="0" smtClean="0"/>
              <a:t>or more of: </a:t>
            </a:r>
            <a:r>
              <a:rPr lang="en-GB" sz="2400" b="1" i="1" dirty="0" smtClean="0"/>
              <a:t>[was any age and focus previously was on pain and others, rather than weight loss and others]</a:t>
            </a:r>
            <a:endParaRPr lang="en-GB" sz="2400" b="1" i="1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 smtClean="0"/>
              <a:t>new </a:t>
            </a:r>
            <a:r>
              <a:rPr lang="en-GB" sz="2400" dirty="0"/>
              <a:t>or worsening upper abdominal pain or discomfort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 smtClean="0"/>
              <a:t>unexplained </a:t>
            </a:r>
            <a:r>
              <a:rPr lang="en-GB" sz="2400" dirty="0"/>
              <a:t>iron deficiency anaemia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 smtClean="0"/>
              <a:t>reflux </a:t>
            </a:r>
            <a:r>
              <a:rPr lang="en-GB" sz="2400" dirty="0"/>
              <a:t>symptoms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 smtClean="0"/>
              <a:t>dyspepsia </a:t>
            </a:r>
            <a:r>
              <a:rPr lang="en-GB" sz="2400" dirty="0"/>
              <a:t>resistant to treatment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 smtClean="0"/>
              <a:t>vomiting</a:t>
            </a:r>
            <a:endParaRPr lang="en-GB" sz="2400" dirty="0"/>
          </a:p>
          <a:p>
            <a:r>
              <a:rPr lang="en-GB" sz="2400" dirty="0" smtClean="0"/>
              <a:t>new </a:t>
            </a:r>
            <a:r>
              <a:rPr lang="en-GB" sz="2400" dirty="0"/>
              <a:t>vomiting persisting </a:t>
            </a:r>
            <a:r>
              <a:rPr lang="en-GB" sz="2400" dirty="0" smtClean="0"/>
              <a:t>&gt;2 weeks </a:t>
            </a:r>
            <a:r>
              <a:rPr lang="en-GB" sz="2400" b="1" i="1" dirty="0" smtClean="0"/>
              <a:t>[was 4 weeks]</a:t>
            </a:r>
            <a:endParaRPr lang="en-GB" sz="2400" b="1" i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UPPER GI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183519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b="1" dirty="0"/>
              <a:t>Oesophago-gastric cancer </a:t>
            </a:r>
            <a:r>
              <a:rPr lang="en-GB" dirty="0"/>
              <a:t>	</a:t>
            </a:r>
          </a:p>
          <a:p>
            <a:pPr marL="0" indent="0">
              <a:buNone/>
            </a:pPr>
            <a:r>
              <a:rPr lang="en-GB" sz="2800" b="1" dirty="0" smtClean="0"/>
              <a:t>Primary Care management</a:t>
            </a:r>
            <a:r>
              <a:rPr lang="en-GB" sz="2000" dirty="0"/>
              <a:t>	</a:t>
            </a:r>
          </a:p>
          <a:p>
            <a:r>
              <a:rPr lang="en-GB" sz="2400" dirty="0" smtClean="0"/>
              <a:t>dyspepsia </a:t>
            </a:r>
            <a:r>
              <a:rPr lang="en-GB" sz="2400" dirty="0"/>
              <a:t>without accompanying symptoms or risk factors should be managed according to local or national guidelines </a:t>
            </a:r>
            <a:r>
              <a:rPr lang="en-GB" sz="2400" b="1" dirty="0" smtClean="0"/>
              <a:t>NOT URGENT SUSPICION OF CANCER REFERRAL</a:t>
            </a:r>
            <a:endParaRPr lang="en-GB" sz="2400" b="1" i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UPPER GI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476969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b="1" dirty="0"/>
              <a:t>Oesophago-gastric cancer </a:t>
            </a:r>
            <a:r>
              <a:rPr lang="en-GB" sz="2000" dirty="0"/>
              <a:t>	</a:t>
            </a:r>
          </a:p>
          <a:p>
            <a:pPr marL="0" indent="0">
              <a:buNone/>
            </a:pPr>
            <a:r>
              <a:rPr lang="en-GB" sz="2800" b="1" dirty="0"/>
              <a:t>Good practice points </a:t>
            </a:r>
            <a:r>
              <a:rPr lang="en-GB" sz="2000" dirty="0"/>
              <a:t>	</a:t>
            </a:r>
          </a:p>
          <a:p>
            <a:r>
              <a:rPr lang="en-GB" sz="2400" dirty="0" smtClean="0"/>
              <a:t>consider </a:t>
            </a:r>
            <a:r>
              <a:rPr lang="en-GB" sz="2400" dirty="0"/>
              <a:t>investigation or routine referral for </a:t>
            </a:r>
            <a:r>
              <a:rPr lang="en-GB" sz="2400" dirty="0" smtClean="0"/>
              <a:t>new </a:t>
            </a:r>
            <a:r>
              <a:rPr lang="en-GB" sz="2400" dirty="0"/>
              <a:t>upper </a:t>
            </a:r>
            <a:r>
              <a:rPr lang="en-GB" sz="2400" dirty="0" smtClean="0"/>
              <a:t>GI </a:t>
            </a:r>
            <a:r>
              <a:rPr lang="en-GB" sz="2400" dirty="0"/>
              <a:t>pain or discomfort combined with at least one </a:t>
            </a:r>
            <a:r>
              <a:rPr lang="en-GB" sz="2400" dirty="0" smtClean="0"/>
              <a:t>of: </a:t>
            </a:r>
            <a:endParaRPr lang="en-GB" sz="24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 smtClean="0"/>
              <a:t>FH of O-G </a:t>
            </a:r>
            <a:r>
              <a:rPr lang="en-GB" sz="2400" dirty="0"/>
              <a:t>cancer in a </a:t>
            </a:r>
            <a:r>
              <a:rPr lang="en-GB" sz="2400" dirty="0" smtClean="0"/>
              <a:t>1</a:t>
            </a:r>
            <a:r>
              <a:rPr lang="en-GB" sz="2400" baseline="30000" dirty="0" smtClean="0"/>
              <a:t>st</a:t>
            </a:r>
            <a:r>
              <a:rPr lang="en-GB" sz="2400" dirty="0" smtClean="0"/>
              <a:t> degree </a:t>
            </a:r>
            <a:r>
              <a:rPr lang="en-GB" sz="2400" dirty="0"/>
              <a:t>relative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 smtClean="0"/>
              <a:t>Barrett’s </a:t>
            </a:r>
            <a:r>
              <a:rPr lang="en-GB" sz="2400" dirty="0"/>
              <a:t>oesophagus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 smtClean="0"/>
              <a:t>pernicious </a:t>
            </a:r>
            <a:r>
              <a:rPr lang="en-GB" sz="2400" dirty="0"/>
              <a:t>anaemia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 smtClean="0"/>
              <a:t>previous </a:t>
            </a:r>
            <a:r>
              <a:rPr lang="en-GB" sz="2400" dirty="0"/>
              <a:t>gastric surgery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 smtClean="0"/>
              <a:t>achalasia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 smtClean="0"/>
              <a:t>known </a:t>
            </a:r>
            <a:r>
              <a:rPr lang="en-GB" sz="2400" dirty="0"/>
              <a:t>dysplasia, atrophic gastritis or intestinal metaplasia </a:t>
            </a:r>
            <a:endParaRPr lang="en-GB" sz="2400" dirty="0" smtClean="0"/>
          </a:p>
          <a:p>
            <a:pPr marL="57150" indent="0">
              <a:buNone/>
            </a:pPr>
            <a:r>
              <a:rPr lang="en-GB" sz="2400" b="1" i="1" dirty="0" smtClean="0"/>
              <a:t>[new – was USOC referral]</a:t>
            </a:r>
            <a:endParaRPr lang="en-GB" sz="2400" b="1" i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UPPER GI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989017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b="1" dirty="0"/>
              <a:t>Hepatobiliary and pancreatic cancer </a:t>
            </a:r>
            <a:r>
              <a:rPr lang="en-GB" sz="2000" dirty="0"/>
              <a:t>	</a:t>
            </a:r>
          </a:p>
          <a:p>
            <a:pPr marL="0" indent="0">
              <a:buNone/>
            </a:pPr>
            <a:r>
              <a:rPr lang="en-GB" sz="2800" b="1" dirty="0"/>
              <a:t>Urgent suspicion of cancer referral </a:t>
            </a:r>
            <a:r>
              <a:rPr lang="en-GB" sz="2000" dirty="0"/>
              <a:t>	</a:t>
            </a:r>
          </a:p>
          <a:p>
            <a:r>
              <a:rPr lang="en-GB" sz="2000" dirty="0" smtClean="0"/>
              <a:t>painless </a:t>
            </a:r>
            <a:r>
              <a:rPr lang="en-GB" sz="2000" dirty="0"/>
              <a:t>obstructive jaundice</a:t>
            </a:r>
          </a:p>
          <a:p>
            <a:r>
              <a:rPr lang="en-GB" sz="2000" dirty="0" smtClean="0"/>
              <a:t>unexplained </a:t>
            </a:r>
            <a:r>
              <a:rPr lang="en-GB" sz="2000" dirty="0"/>
              <a:t>weight loss, particularly &gt;55 years, combined with one or more of </a:t>
            </a:r>
            <a:r>
              <a:rPr lang="en-GB" sz="2000" dirty="0" smtClean="0"/>
              <a:t>the following </a:t>
            </a:r>
            <a:r>
              <a:rPr lang="en-GB" sz="2000" dirty="0"/>
              <a:t>features: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dirty="0" smtClean="0"/>
              <a:t>upper </a:t>
            </a:r>
            <a:r>
              <a:rPr lang="en-GB" sz="2000" dirty="0"/>
              <a:t>abdominal or epigastric mass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dirty="0" smtClean="0"/>
              <a:t>new </a:t>
            </a:r>
            <a:r>
              <a:rPr lang="en-GB" sz="2000" dirty="0"/>
              <a:t>onset </a:t>
            </a:r>
            <a:r>
              <a:rPr lang="en-GB" sz="2000" dirty="0" smtClean="0"/>
              <a:t>diabetes </a:t>
            </a:r>
            <a:r>
              <a:rPr lang="en-GB" sz="2000" b="1" i="1" dirty="0" smtClean="0"/>
              <a:t>[was routine]</a:t>
            </a:r>
            <a:endParaRPr lang="en-GB" sz="2000" b="1" i="1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dirty="0" smtClean="0"/>
              <a:t>any </a:t>
            </a:r>
            <a:r>
              <a:rPr lang="en-GB" sz="2000" dirty="0"/>
              <a:t>suspicious abnormality, in the hepatobiliary tract, found on imaging (such </a:t>
            </a:r>
            <a:r>
              <a:rPr lang="en-GB" sz="2000" dirty="0" smtClean="0"/>
              <a:t>as biliary </a:t>
            </a:r>
            <a:r>
              <a:rPr lang="en-GB" sz="2000" dirty="0"/>
              <a:t>dilatation or pancreatic/liver lesion)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dirty="0" smtClean="0"/>
              <a:t>new </a:t>
            </a:r>
            <a:r>
              <a:rPr lang="en-GB" sz="2000" dirty="0"/>
              <a:t>onset, unexplained back pain (consider other cancer causes including </a:t>
            </a:r>
            <a:r>
              <a:rPr lang="en-GB" sz="2000" dirty="0" smtClean="0"/>
              <a:t>myeloma or </a:t>
            </a:r>
            <a:r>
              <a:rPr lang="en-GB" sz="2000" dirty="0"/>
              <a:t>malignant spinal cord compression)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dirty="0" smtClean="0"/>
              <a:t>ongoing </a:t>
            </a:r>
            <a:r>
              <a:rPr lang="en-GB" sz="2000" dirty="0"/>
              <a:t>GI symptoms despite negative endoscopic investigations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UPPER GI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164856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b="1" dirty="0"/>
              <a:t>Hepatobiliary and pancreatic cancer </a:t>
            </a:r>
            <a:r>
              <a:rPr lang="en-GB" dirty="0"/>
              <a:t>	</a:t>
            </a:r>
          </a:p>
          <a:p>
            <a:pPr marL="0" indent="0">
              <a:buNone/>
            </a:pPr>
            <a:r>
              <a:rPr lang="en-GB" sz="2800" b="1" dirty="0"/>
              <a:t>Good </a:t>
            </a:r>
            <a:r>
              <a:rPr lang="en-GB" sz="2800" b="1" dirty="0" smtClean="0"/>
              <a:t>practice points </a:t>
            </a:r>
            <a:r>
              <a:rPr lang="en-GB" sz="2800" dirty="0"/>
              <a:t>	</a:t>
            </a:r>
          </a:p>
          <a:p>
            <a:r>
              <a:rPr lang="en-GB" sz="2400" dirty="0" smtClean="0"/>
              <a:t>seek </a:t>
            </a:r>
            <a:r>
              <a:rPr lang="en-GB" sz="2400" dirty="0"/>
              <a:t>advice in new onset GI symptoms with known chronic liver disease </a:t>
            </a:r>
            <a:r>
              <a:rPr lang="en-GB" sz="2400" b="1" i="1" dirty="0"/>
              <a:t>[new]</a:t>
            </a:r>
            <a:endParaRPr lang="en-GB" sz="2400" b="1" dirty="0"/>
          </a:p>
          <a:p>
            <a:r>
              <a:rPr lang="en-GB" sz="2400" dirty="0" smtClean="0"/>
              <a:t>there </a:t>
            </a:r>
            <a:r>
              <a:rPr lang="en-GB" sz="2400" dirty="0"/>
              <a:t>should be a low threshold for considering CT chest, abdomen and pelvis (perhaps with discussion about appropriate imaging with a radiologist) or routine referral for patients presenting with: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 smtClean="0"/>
              <a:t>non-responsive </a:t>
            </a:r>
            <a:r>
              <a:rPr lang="en-GB" sz="2400" dirty="0"/>
              <a:t>dyspepsia following initial test and treat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 smtClean="0"/>
              <a:t>post </a:t>
            </a:r>
            <a:r>
              <a:rPr lang="en-GB" sz="2400" dirty="0"/>
              <a:t>prandial pain or early satiety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 smtClean="0"/>
              <a:t>new </a:t>
            </a:r>
            <a:r>
              <a:rPr lang="en-GB" sz="2400" dirty="0"/>
              <a:t>onset irritable bowel syndrome </a:t>
            </a:r>
            <a:r>
              <a:rPr lang="en-GB" sz="2400" dirty="0" smtClean="0"/>
              <a:t>symptoms in </a:t>
            </a:r>
            <a:r>
              <a:rPr lang="en-GB" sz="2400" dirty="0"/>
              <a:t>middle age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 err="1" smtClean="0"/>
              <a:t>steatorrhoea</a:t>
            </a:r>
            <a:r>
              <a:rPr lang="en-GB" sz="2400" dirty="0" smtClean="0"/>
              <a:t> </a:t>
            </a:r>
            <a:r>
              <a:rPr lang="en-GB" sz="2400" dirty="0"/>
              <a:t>or fat </a:t>
            </a:r>
            <a:r>
              <a:rPr lang="en-GB" sz="2400" dirty="0" smtClean="0"/>
              <a:t>malabsorption</a:t>
            </a:r>
            <a:endParaRPr lang="en-GB" sz="24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UPPER GI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563108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3500" b="1" dirty="0" smtClean="0"/>
              <a:t>O-G and HPB cancers</a:t>
            </a:r>
          </a:p>
          <a:p>
            <a:pPr marL="0" indent="0">
              <a:buNone/>
            </a:pPr>
            <a:r>
              <a:rPr lang="en-GB" sz="2800" b="1" dirty="0" smtClean="0"/>
              <a:t>Good practice points</a:t>
            </a:r>
          </a:p>
          <a:p>
            <a:r>
              <a:rPr lang="en-GB" sz="2400" dirty="0" err="1" smtClean="0"/>
              <a:t>abdo</a:t>
            </a:r>
            <a:r>
              <a:rPr lang="en-GB" sz="2400" dirty="0" smtClean="0"/>
              <a:t> exam </a:t>
            </a:r>
            <a:r>
              <a:rPr lang="en-GB" sz="2400" dirty="0"/>
              <a:t>and </a:t>
            </a:r>
            <a:r>
              <a:rPr lang="en-GB" sz="2400" dirty="0" smtClean="0"/>
              <a:t>do blood </a:t>
            </a:r>
            <a:r>
              <a:rPr lang="en-GB" sz="2400" dirty="0"/>
              <a:t>tests </a:t>
            </a:r>
            <a:r>
              <a:rPr lang="en-GB" sz="2400" dirty="0" smtClean="0"/>
              <a:t>(e.g., </a:t>
            </a:r>
            <a:r>
              <a:rPr lang="en-GB" sz="2400" dirty="0"/>
              <a:t>FBC, ferritin, U&amp;Es, LFTs and HbA1c) </a:t>
            </a:r>
            <a:r>
              <a:rPr lang="en-GB" sz="2400" dirty="0" smtClean="0"/>
              <a:t>– thrombocytosis is risk </a:t>
            </a:r>
            <a:r>
              <a:rPr lang="en-GB" sz="2400" dirty="0"/>
              <a:t>marker </a:t>
            </a:r>
            <a:r>
              <a:rPr lang="en-GB" sz="2400" dirty="0" smtClean="0"/>
              <a:t>for cancer </a:t>
            </a:r>
          </a:p>
          <a:p>
            <a:r>
              <a:rPr lang="en-GB" sz="2400" dirty="0" smtClean="0"/>
              <a:t>usual initial test is </a:t>
            </a:r>
            <a:r>
              <a:rPr lang="en-GB" sz="2400" dirty="0"/>
              <a:t>upper GI endoscopy </a:t>
            </a:r>
            <a:r>
              <a:rPr lang="en-GB" sz="2400" dirty="0" smtClean="0"/>
              <a:t>for O-G </a:t>
            </a:r>
            <a:r>
              <a:rPr lang="en-GB" sz="2400" dirty="0"/>
              <a:t>cancer, and CT </a:t>
            </a:r>
            <a:r>
              <a:rPr lang="en-GB" sz="2400" dirty="0" smtClean="0"/>
              <a:t>for </a:t>
            </a:r>
            <a:r>
              <a:rPr lang="en-GB" sz="2400" dirty="0"/>
              <a:t>HPB </a:t>
            </a:r>
            <a:r>
              <a:rPr lang="en-GB" sz="2400" dirty="0" smtClean="0"/>
              <a:t>cancer – specialist </a:t>
            </a:r>
            <a:r>
              <a:rPr lang="en-GB" sz="2400" dirty="0"/>
              <a:t>should investigate for other cancer if </a:t>
            </a:r>
            <a:r>
              <a:rPr lang="en-GB" sz="2400" dirty="0" smtClean="0"/>
              <a:t>1</a:t>
            </a:r>
            <a:r>
              <a:rPr lang="en-GB" sz="2400" baseline="30000" dirty="0" smtClean="0"/>
              <a:t>st</a:t>
            </a:r>
            <a:r>
              <a:rPr lang="en-GB" sz="2400" dirty="0" smtClean="0"/>
              <a:t> test normal </a:t>
            </a:r>
            <a:r>
              <a:rPr lang="en-GB" sz="2400" dirty="0"/>
              <a:t>(i.e. move on to CT or endoscopy) – patients should NOT be returned </a:t>
            </a:r>
            <a:r>
              <a:rPr lang="en-GB" sz="2400" dirty="0" smtClean="0"/>
              <a:t>without </a:t>
            </a:r>
            <a:r>
              <a:rPr lang="en-GB" sz="2400" dirty="0"/>
              <a:t>this </a:t>
            </a:r>
            <a:r>
              <a:rPr lang="en-GB" sz="2400" b="1" i="1" dirty="0"/>
              <a:t>[new]</a:t>
            </a:r>
            <a:endParaRPr lang="en-GB" sz="2400" b="1" dirty="0"/>
          </a:p>
          <a:p>
            <a:r>
              <a:rPr lang="en-GB" sz="2400" dirty="0" smtClean="0"/>
              <a:t>symptoms </a:t>
            </a:r>
            <a:r>
              <a:rPr lang="en-GB" sz="2400" dirty="0"/>
              <a:t>and signs of </a:t>
            </a:r>
            <a:r>
              <a:rPr lang="en-GB" sz="2400" dirty="0" smtClean="0"/>
              <a:t>O-G </a:t>
            </a:r>
            <a:r>
              <a:rPr lang="en-GB" sz="2400" dirty="0"/>
              <a:t>and </a:t>
            </a:r>
            <a:r>
              <a:rPr lang="en-GB" sz="2400" dirty="0" smtClean="0"/>
              <a:t>HPB </a:t>
            </a:r>
            <a:r>
              <a:rPr lang="en-GB" sz="2400" dirty="0"/>
              <a:t>cancers overlap </a:t>
            </a:r>
            <a:r>
              <a:rPr lang="en-GB" sz="2400" dirty="0" smtClean="0"/>
              <a:t>– following table </a:t>
            </a:r>
            <a:r>
              <a:rPr lang="en-GB" sz="2400" dirty="0"/>
              <a:t>summarises </a:t>
            </a:r>
            <a:r>
              <a:rPr lang="en-GB" sz="2400" dirty="0" smtClean="0"/>
              <a:t>these (but not by themselves reasons to refer) </a:t>
            </a:r>
            <a:r>
              <a:rPr lang="en-GB" sz="2400" b="1" i="1" dirty="0" smtClean="0"/>
              <a:t>[new] </a:t>
            </a:r>
            <a:r>
              <a:rPr lang="en-GB" sz="2400" dirty="0" smtClean="0"/>
              <a:t>:</a:t>
            </a:r>
            <a:endParaRPr lang="en-GB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UPPER GI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557910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UPPER GI</a:t>
            </a:r>
            <a:endParaRPr lang="en-GB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4298258"/>
              </p:ext>
            </p:extLst>
          </p:nvPr>
        </p:nvGraphicFramePr>
        <p:xfrm>
          <a:off x="539552" y="836712"/>
          <a:ext cx="7992888" cy="55714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29836"/>
                <a:gridCol w="1956659"/>
                <a:gridCol w="1806393"/>
              </a:tblGrid>
              <a:tr h="648072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</a:rPr>
                        <a:t>Associated symptoms / signs </a:t>
                      </a:r>
                      <a:endParaRPr lang="en-GB" sz="1800" dirty="0">
                        <a:solidFill>
                          <a:schemeClr val="bg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>
                          <a:effectLst/>
                        </a:rPr>
                        <a:t>Pancreas, liver and gall bladder cancer</a:t>
                      </a:r>
                      <a:endParaRPr lang="en-GB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>
                          <a:effectLst/>
                        </a:rPr>
                        <a:t>Oesophago-gastric cancer</a:t>
                      </a:r>
                      <a:endParaRPr lang="en-GB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3343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Dysphagia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GB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b="1" dirty="0" smtClean="0">
                          <a:effectLst/>
                        </a:rPr>
                        <a:t>√</a:t>
                      </a:r>
                      <a:endParaRPr lang="en-GB" sz="16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3343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Iron deficiency anaemia</a:t>
                      </a:r>
                      <a:endParaRPr lang="en-GB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GB" sz="1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kumimoji="0" lang="en-GB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3343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Haematemesis</a:t>
                      </a:r>
                      <a:endParaRPr lang="en-GB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GB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kumimoji="0" lang="en-GB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3343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Reflux symptoms</a:t>
                      </a:r>
                      <a:endParaRPr lang="en-GB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GB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kumimoji="0" lang="en-GB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3343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Vomiting (&gt;2 weeks)</a:t>
                      </a:r>
                      <a:endParaRPr lang="en-GB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kumimoji="0" lang="en-GB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kumimoji="0" lang="en-GB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99136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Upper abdominal pain</a:t>
                      </a:r>
                      <a:endParaRPr lang="en-GB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kumimoji="0" lang="en-GB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kumimoji="0" lang="en-GB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3343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Unexplained weight loss</a:t>
                      </a:r>
                      <a:endParaRPr lang="en-GB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kumimoji="0" lang="en-GB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kumimoji="0" lang="en-GB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3343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Upper abdominal mass</a:t>
                      </a:r>
                      <a:endParaRPr lang="en-GB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kumimoji="0" lang="en-GB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kumimoji="0" lang="en-GB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3343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Post-prandial pain</a:t>
                      </a:r>
                      <a:endParaRPr lang="en-GB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kumimoji="0" lang="en-GB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kumimoji="0" lang="en-GB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5443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Early satiety (feeling full up after a small amount of food)</a:t>
                      </a:r>
                      <a:endParaRPr lang="en-GB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kumimoji="0" lang="en-GB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kumimoji="0" lang="en-GB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3343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Unexplained obstructive jaundice</a:t>
                      </a:r>
                      <a:endParaRPr lang="en-GB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kumimoji="0" lang="en-GB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GB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3343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Unexplained back pain</a:t>
                      </a:r>
                      <a:endParaRPr lang="en-GB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kumimoji="0" lang="en-GB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GB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3343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Late onset diabetes</a:t>
                      </a:r>
                      <a:endParaRPr lang="en-GB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kumimoji="0" lang="en-GB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GB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6485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New onset irritable bowel syndrome over age 40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kumimoji="0" lang="en-GB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GB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3343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 err="1">
                          <a:effectLst/>
                        </a:rPr>
                        <a:t>Steatorrhoea</a:t>
                      </a:r>
                      <a:r>
                        <a:rPr lang="en-US" sz="1600" dirty="0">
                          <a:effectLst/>
                        </a:rPr>
                        <a:t> or malabsorption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kumimoji="0" lang="en-GB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GB" sz="1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039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 smtClean="0"/>
              <a:t>Realistic Medicine </a:t>
            </a:r>
            <a:r>
              <a:rPr lang="en-GB" sz="2800" dirty="0" smtClean="0"/>
              <a:t>- </a:t>
            </a:r>
            <a:r>
              <a:rPr lang="en-GB" sz="2800" dirty="0"/>
              <a:t>Scottish </a:t>
            </a:r>
            <a:r>
              <a:rPr lang="en-GB" sz="2800" dirty="0" smtClean="0"/>
              <a:t>Government initiative: </a:t>
            </a:r>
          </a:p>
          <a:p>
            <a:r>
              <a:rPr lang="en-GB" sz="2400" dirty="0" smtClean="0"/>
              <a:t>person </a:t>
            </a:r>
            <a:r>
              <a:rPr lang="en-GB" sz="2400" dirty="0"/>
              <a:t>at the centre of decision-making </a:t>
            </a:r>
            <a:endParaRPr lang="en-GB" sz="2400" dirty="0" smtClean="0"/>
          </a:p>
          <a:p>
            <a:r>
              <a:rPr lang="en-GB" sz="2400" dirty="0" smtClean="0"/>
              <a:t>personalised </a:t>
            </a:r>
            <a:r>
              <a:rPr lang="en-GB" sz="2400" dirty="0"/>
              <a:t>approach to their </a:t>
            </a:r>
            <a:r>
              <a:rPr lang="en-GB" sz="2400" dirty="0" smtClean="0"/>
              <a:t>care</a:t>
            </a:r>
          </a:p>
          <a:p>
            <a:r>
              <a:rPr lang="en-GB" sz="2400" dirty="0"/>
              <a:t>g</a:t>
            </a:r>
            <a:r>
              <a:rPr lang="en-GB" sz="2400" dirty="0" smtClean="0"/>
              <a:t>ood </a:t>
            </a:r>
            <a:r>
              <a:rPr lang="en-GB" sz="2400" dirty="0"/>
              <a:t>communication is key </a:t>
            </a:r>
            <a:endParaRPr lang="en-GB" sz="2400" dirty="0" smtClean="0"/>
          </a:p>
          <a:p>
            <a:r>
              <a:rPr lang="en-GB" sz="2400" dirty="0"/>
              <a:t>f</a:t>
            </a:r>
            <a:r>
              <a:rPr lang="en-GB" sz="2400" dirty="0" smtClean="0"/>
              <a:t>ive </a:t>
            </a:r>
            <a:r>
              <a:rPr lang="en-GB" sz="2400" dirty="0"/>
              <a:t>questions to be considered by all </a:t>
            </a:r>
            <a:r>
              <a:rPr lang="en-GB" sz="2400" dirty="0" smtClean="0"/>
              <a:t>involved: </a:t>
            </a:r>
            <a:endParaRPr lang="en-GB" sz="24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 smtClean="0"/>
              <a:t>Is </a:t>
            </a:r>
            <a:r>
              <a:rPr lang="en-GB" sz="2400" dirty="0"/>
              <a:t>this action really needed?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 smtClean="0"/>
              <a:t>What </a:t>
            </a:r>
            <a:r>
              <a:rPr lang="en-GB" sz="2400" dirty="0"/>
              <a:t>are the benefits and risks?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 smtClean="0"/>
              <a:t>What </a:t>
            </a:r>
            <a:r>
              <a:rPr lang="en-GB" sz="2400" dirty="0"/>
              <a:t>are the possible side effects?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 smtClean="0"/>
              <a:t>Are </a:t>
            </a:r>
            <a:r>
              <a:rPr lang="en-GB" sz="2400" dirty="0"/>
              <a:t>there alternative options?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 smtClean="0"/>
              <a:t>And</a:t>
            </a:r>
            <a:r>
              <a:rPr lang="en-GB" sz="2400" dirty="0"/>
              <a:t>, importantly, what would happen if we did nothing?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REALISTIC MEDICINE [new]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456212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GB" sz="2800" b="1" dirty="0"/>
              <a:t>Prostate Cancer</a:t>
            </a:r>
          </a:p>
          <a:p>
            <a:pPr marL="0" indent="0">
              <a:buNone/>
            </a:pPr>
            <a:r>
              <a:rPr lang="en-GB" sz="2600" b="1" dirty="0" smtClean="0"/>
              <a:t>Urgent </a:t>
            </a:r>
            <a:r>
              <a:rPr lang="en-GB" sz="2600" b="1" dirty="0"/>
              <a:t>suspicion of cancer referral </a:t>
            </a:r>
            <a:r>
              <a:rPr lang="en-GB" sz="1800" dirty="0"/>
              <a:t>	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200" dirty="0" smtClean="0"/>
              <a:t>digital </a:t>
            </a:r>
            <a:r>
              <a:rPr lang="en-GB" sz="2200" dirty="0"/>
              <a:t>rectal examination </a:t>
            </a:r>
            <a:r>
              <a:rPr lang="en-GB" sz="2200" dirty="0" smtClean="0"/>
              <a:t>– </a:t>
            </a:r>
            <a:r>
              <a:rPr lang="en-GB" sz="2200" dirty="0"/>
              <a:t>hard, irregular prostate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200" dirty="0" smtClean="0"/>
              <a:t>elevated </a:t>
            </a:r>
            <a:r>
              <a:rPr lang="en-GB" sz="2200" dirty="0"/>
              <a:t>or rising age-specific </a:t>
            </a:r>
            <a:r>
              <a:rPr lang="en-GB" sz="2200" dirty="0" smtClean="0"/>
              <a:t>PSA – rough </a:t>
            </a:r>
            <a:r>
              <a:rPr lang="en-GB" sz="2200" dirty="0"/>
              <a:t>guide to </a:t>
            </a:r>
            <a:r>
              <a:rPr lang="en-GB" sz="2200" dirty="0" smtClean="0"/>
              <a:t>normal (</a:t>
            </a:r>
            <a:r>
              <a:rPr lang="en-GB" sz="2200" dirty="0"/>
              <a:t>ng/ml):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GB" sz="2200" dirty="0" smtClean="0"/>
              <a:t>less </a:t>
            </a:r>
            <a:r>
              <a:rPr lang="en-GB" sz="2200" dirty="0"/>
              <a:t>than 60 years </a:t>
            </a:r>
            <a:r>
              <a:rPr lang="en-GB" sz="2200" dirty="0" smtClean="0"/>
              <a:t>           &lt; </a:t>
            </a:r>
            <a:r>
              <a:rPr lang="en-GB" sz="2200" dirty="0"/>
              <a:t>3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GB" sz="2200" dirty="0" smtClean="0"/>
              <a:t>aged </a:t>
            </a:r>
            <a:r>
              <a:rPr lang="en-GB" sz="2200" dirty="0"/>
              <a:t>60-69 years </a:t>
            </a:r>
            <a:r>
              <a:rPr lang="en-GB" sz="2200" dirty="0" smtClean="0"/>
              <a:t>            &lt; </a:t>
            </a:r>
            <a:r>
              <a:rPr lang="en-GB" sz="2200" dirty="0"/>
              <a:t>4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GB" sz="2200" dirty="0" smtClean="0"/>
              <a:t>aged </a:t>
            </a:r>
            <a:r>
              <a:rPr lang="en-GB" sz="2200" dirty="0"/>
              <a:t>70-79 years </a:t>
            </a:r>
            <a:r>
              <a:rPr lang="en-GB" sz="2200" dirty="0" smtClean="0"/>
              <a:t>            &lt; </a:t>
            </a:r>
            <a:r>
              <a:rPr lang="en-GB" sz="2200" dirty="0"/>
              <a:t>5</a:t>
            </a:r>
          </a:p>
          <a:p>
            <a:pPr marL="857250" lvl="2" indent="0">
              <a:buNone/>
            </a:pPr>
            <a:r>
              <a:rPr lang="en-GB" sz="2200" dirty="0" smtClean="0"/>
              <a:t>these are a </a:t>
            </a:r>
            <a:r>
              <a:rPr lang="en-GB" sz="2200" dirty="0"/>
              <a:t>pragmatic aid based on clinical </a:t>
            </a:r>
            <a:r>
              <a:rPr lang="en-GB" sz="2200" dirty="0" smtClean="0"/>
              <a:t>consensus – in </a:t>
            </a:r>
            <a:r>
              <a:rPr lang="en-GB" sz="2200" dirty="0"/>
              <a:t>older men, routine or </a:t>
            </a:r>
            <a:r>
              <a:rPr lang="en-GB" sz="2200" dirty="0" smtClean="0"/>
              <a:t>no referral </a:t>
            </a:r>
            <a:r>
              <a:rPr lang="en-GB" sz="2200" dirty="0"/>
              <a:t>may be appropriate for PSA levels </a:t>
            </a:r>
            <a:r>
              <a:rPr lang="en-GB" sz="2200" dirty="0" smtClean="0"/>
              <a:t>of </a:t>
            </a:r>
            <a:r>
              <a:rPr lang="en-GB" sz="2200" b="1" i="1" dirty="0" smtClean="0"/>
              <a:t>[new] </a:t>
            </a:r>
            <a:r>
              <a:rPr lang="en-GB" sz="2200" dirty="0" smtClean="0"/>
              <a:t>:</a:t>
            </a:r>
            <a:endParaRPr lang="en-GB" sz="2200" dirty="0"/>
          </a:p>
          <a:p>
            <a:pPr lvl="3">
              <a:buFont typeface="Arial" panose="020B0604020202020204" pitchFamily="34" charset="0"/>
              <a:buChar char="•"/>
            </a:pPr>
            <a:r>
              <a:rPr lang="en-GB" sz="2200" dirty="0" smtClean="0"/>
              <a:t>aged </a:t>
            </a:r>
            <a:r>
              <a:rPr lang="en-GB" sz="2200" dirty="0"/>
              <a:t>80-85 years </a:t>
            </a:r>
            <a:r>
              <a:rPr lang="en-GB" sz="2200" dirty="0" smtClean="0"/>
              <a:t>            &gt; </a:t>
            </a:r>
            <a:r>
              <a:rPr lang="en-GB" sz="2200" dirty="0"/>
              <a:t>10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GB" sz="2200" dirty="0" smtClean="0"/>
              <a:t>aged </a:t>
            </a:r>
            <a:r>
              <a:rPr lang="en-GB" sz="2200" dirty="0"/>
              <a:t>86 </a:t>
            </a:r>
            <a:r>
              <a:rPr lang="en-GB" sz="2200" dirty="0" smtClean="0"/>
              <a:t>year </a:t>
            </a:r>
            <a:r>
              <a:rPr lang="en-GB" sz="2200" dirty="0"/>
              <a:t>and over </a:t>
            </a:r>
            <a:r>
              <a:rPr lang="en-GB" sz="2200" dirty="0" smtClean="0"/>
              <a:t>   &gt; 20</a:t>
            </a:r>
          </a:p>
          <a:p>
            <a:pPr marL="57150" indent="0">
              <a:buNone/>
            </a:pPr>
            <a:endParaRPr lang="en-GB" sz="1100" b="1" dirty="0" smtClean="0"/>
          </a:p>
          <a:p>
            <a:pPr marL="57150" indent="0">
              <a:buNone/>
            </a:pPr>
            <a:r>
              <a:rPr lang="en-GB" sz="2600" b="1" dirty="0" smtClean="0"/>
              <a:t>Routine referral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200" dirty="0" smtClean="0"/>
              <a:t>elevated </a:t>
            </a:r>
            <a:r>
              <a:rPr lang="en-GB" sz="2200" dirty="0"/>
              <a:t>age-specific PSA where urgent referral will not affect outcome due to age </a:t>
            </a:r>
            <a:r>
              <a:rPr lang="en-GB" sz="2200" dirty="0" smtClean="0"/>
              <a:t>or comorbidity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UROLOGY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399880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 smtClean="0"/>
              <a:t>PSA (prostate specific antigen) test</a:t>
            </a:r>
            <a:endParaRPr lang="en-GB" dirty="0"/>
          </a:p>
          <a:p>
            <a:pPr marL="0" indent="0">
              <a:buNone/>
            </a:pPr>
            <a:endParaRPr lang="en-GB" sz="1000" dirty="0" smtClean="0"/>
          </a:p>
          <a:p>
            <a:r>
              <a:rPr lang="en-GB" sz="2400" dirty="0" smtClean="0"/>
              <a:t>PSA </a:t>
            </a:r>
            <a:r>
              <a:rPr lang="en-GB" sz="2400" dirty="0"/>
              <a:t>test </a:t>
            </a:r>
            <a:r>
              <a:rPr lang="en-GB" sz="2400" dirty="0" smtClean="0"/>
              <a:t>may be raised within: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 smtClean="0"/>
              <a:t>3 days </a:t>
            </a:r>
            <a:r>
              <a:rPr lang="en-GB" sz="2400" dirty="0"/>
              <a:t>of </a:t>
            </a:r>
            <a:r>
              <a:rPr lang="en-GB" sz="2400" dirty="0" smtClean="0"/>
              <a:t>ejaculation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 smtClean="0"/>
              <a:t>6 weeks </a:t>
            </a:r>
            <a:r>
              <a:rPr lang="en-GB" sz="2400" dirty="0"/>
              <a:t>of a proven </a:t>
            </a:r>
            <a:r>
              <a:rPr lang="en-GB" sz="2400" dirty="0" smtClean="0"/>
              <a:t>UTI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 smtClean="0"/>
              <a:t>6 weeks of catheterisation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/>
              <a:t>6</a:t>
            </a:r>
            <a:r>
              <a:rPr lang="en-GB" sz="2400" dirty="0" smtClean="0"/>
              <a:t> weeks of </a:t>
            </a:r>
            <a:r>
              <a:rPr lang="en-GB" sz="2400" dirty="0"/>
              <a:t>other invasive procedure such as prostate </a:t>
            </a:r>
            <a:r>
              <a:rPr lang="en-GB" sz="2400" dirty="0" smtClean="0"/>
              <a:t>biopsy</a:t>
            </a:r>
          </a:p>
          <a:p>
            <a:endParaRPr lang="en-GB" sz="2400" dirty="0"/>
          </a:p>
          <a:p>
            <a:r>
              <a:rPr lang="en-GB" sz="2400" dirty="0" smtClean="0"/>
              <a:t>effect of digital rectal examination is considered negligible </a:t>
            </a:r>
            <a:r>
              <a:rPr lang="en-GB" sz="2400" b="1" i="1" dirty="0" smtClean="0"/>
              <a:t>[new]</a:t>
            </a:r>
            <a:endParaRPr lang="en-GB" sz="2400" b="1" i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UROLOGY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811967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sz="2800" b="1" dirty="0"/>
              <a:t>Bladder and kidney cancer </a:t>
            </a:r>
            <a:endParaRPr lang="en-GB" sz="2800" b="1" dirty="0" smtClean="0"/>
          </a:p>
          <a:p>
            <a:pPr marL="0" indent="0">
              <a:buNone/>
            </a:pPr>
            <a:r>
              <a:rPr lang="en-GB" sz="2400" b="1" dirty="0" smtClean="0"/>
              <a:t>Urgent </a:t>
            </a:r>
            <a:r>
              <a:rPr lang="en-GB" sz="2400" b="1" dirty="0"/>
              <a:t>suspicion of cancer referral </a:t>
            </a:r>
            <a:r>
              <a:rPr lang="en-GB" sz="2000" dirty="0"/>
              <a:t>	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dirty="0" smtClean="0"/>
              <a:t>&gt; 45y </a:t>
            </a:r>
            <a:r>
              <a:rPr lang="en-GB" sz="2000" b="1" i="1" dirty="0"/>
              <a:t>[new – no age range before</a:t>
            </a:r>
            <a:r>
              <a:rPr lang="en-GB" sz="2000" b="1" i="1" dirty="0" smtClean="0"/>
              <a:t>]</a:t>
            </a:r>
            <a:r>
              <a:rPr lang="en-GB" sz="2000" dirty="0" smtClean="0"/>
              <a:t> plus:</a:t>
            </a:r>
            <a:endParaRPr lang="en-GB" sz="2000" dirty="0"/>
          </a:p>
          <a:p>
            <a:pPr lvl="2"/>
            <a:r>
              <a:rPr lang="en-GB" sz="2000" dirty="0" smtClean="0"/>
              <a:t>unexplained</a:t>
            </a:r>
            <a:r>
              <a:rPr lang="en-GB" sz="2000" b="1" dirty="0" smtClean="0"/>
              <a:t> </a:t>
            </a:r>
            <a:r>
              <a:rPr lang="en-GB" sz="2000" dirty="0"/>
              <a:t>visible haematuria without urinary tract </a:t>
            </a:r>
            <a:r>
              <a:rPr lang="en-GB" sz="2000" dirty="0" smtClean="0"/>
              <a:t>infection, or </a:t>
            </a:r>
          </a:p>
          <a:p>
            <a:pPr lvl="2"/>
            <a:r>
              <a:rPr lang="en-GB" sz="2000" dirty="0" smtClean="0"/>
              <a:t>visible </a:t>
            </a:r>
            <a:r>
              <a:rPr lang="en-GB" sz="2000" dirty="0"/>
              <a:t>haematuria that persists or recurs after successful treatment of urinary </a:t>
            </a:r>
            <a:r>
              <a:rPr lang="en-GB" sz="2000" dirty="0" smtClean="0"/>
              <a:t>tract infection</a:t>
            </a:r>
            <a:endParaRPr lang="en-GB" sz="20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dirty="0"/>
              <a:t>&gt;</a:t>
            </a:r>
            <a:r>
              <a:rPr lang="en-GB" sz="2000" dirty="0" smtClean="0"/>
              <a:t>60y plus unexplained </a:t>
            </a:r>
            <a:r>
              <a:rPr lang="en-GB" sz="2000" dirty="0"/>
              <a:t>non-visible haematuria and either dysuria or </a:t>
            </a:r>
            <a:r>
              <a:rPr lang="en-GB" sz="2000" dirty="0" smtClean="0"/>
              <a:t>a raised </a:t>
            </a:r>
            <a:r>
              <a:rPr lang="en-GB" sz="2000" dirty="0"/>
              <a:t>white cell count on a blood </a:t>
            </a:r>
            <a:r>
              <a:rPr lang="en-GB" sz="2000" dirty="0" smtClean="0"/>
              <a:t>test </a:t>
            </a:r>
            <a:r>
              <a:rPr lang="en-GB" sz="2000" b="1" i="1" dirty="0" smtClean="0"/>
              <a:t>[new]</a:t>
            </a:r>
            <a:endParaRPr lang="en-GB" sz="2000" b="1" i="1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dirty="0" smtClean="0"/>
              <a:t>abdominal </a:t>
            </a:r>
            <a:r>
              <a:rPr lang="en-GB" sz="2000" dirty="0"/>
              <a:t>mass </a:t>
            </a:r>
            <a:r>
              <a:rPr lang="en-GB" sz="2000" dirty="0" smtClean="0"/>
              <a:t>consistent with urinary tract origin</a:t>
            </a:r>
          </a:p>
          <a:p>
            <a:pPr marL="0" indent="0">
              <a:buNone/>
            </a:pPr>
            <a:endParaRPr lang="en-GB" sz="1000" dirty="0"/>
          </a:p>
          <a:p>
            <a:pPr marL="0" indent="0">
              <a:buNone/>
            </a:pPr>
            <a:r>
              <a:rPr lang="en-GB" sz="2400" b="1" dirty="0" smtClean="0"/>
              <a:t>Routine referral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dirty="0" smtClean="0"/>
              <a:t>asymptomatic </a:t>
            </a:r>
            <a:r>
              <a:rPr lang="en-GB" sz="2000" dirty="0"/>
              <a:t>persistent non-visible haematuria without obvious cause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dirty="0" smtClean="0"/>
              <a:t>unexplained </a:t>
            </a:r>
            <a:r>
              <a:rPr lang="en-GB" sz="2000" dirty="0"/>
              <a:t>visible haematuria &lt; 45 years of age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dirty="0" smtClean="0"/>
              <a:t>&gt;40y </a:t>
            </a:r>
            <a:r>
              <a:rPr lang="en-GB" sz="2000" dirty="0"/>
              <a:t>who present with recurrent UTI associated with any haematuria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UROLOGY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910963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2800" b="1" dirty="0"/>
              <a:t>Testicular and penile cancer </a:t>
            </a:r>
            <a:endParaRPr lang="en-GB" sz="2800" b="1" dirty="0" smtClean="0"/>
          </a:p>
          <a:p>
            <a:pPr marL="0" indent="0">
              <a:buNone/>
            </a:pPr>
            <a:endParaRPr lang="en-GB" sz="2400" b="1" dirty="0" smtClean="0"/>
          </a:p>
          <a:p>
            <a:pPr marL="0" indent="0">
              <a:buNone/>
            </a:pPr>
            <a:r>
              <a:rPr lang="en-GB" sz="2400" b="1" dirty="0" smtClean="0"/>
              <a:t>Urgent </a:t>
            </a:r>
            <a:r>
              <a:rPr lang="en-GB" sz="2400" b="1" dirty="0"/>
              <a:t>suspicion of cancer referral </a:t>
            </a:r>
            <a:endParaRPr lang="en-GB" sz="24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dirty="0" smtClean="0"/>
              <a:t>non </a:t>
            </a:r>
            <a:r>
              <a:rPr lang="en-GB" sz="2000" dirty="0"/>
              <a:t>painful enlargement or change in shape or texture of the </a:t>
            </a:r>
            <a:r>
              <a:rPr lang="en-GB" sz="2000" dirty="0" smtClean="0"/>
              <a:t>testis</a:t>
            </a:r>
            <a:endParaRPr lang="en-GB" sz="20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dirty="0"/>
              <a:t>s</a:t>
            </a:r>
            <a:r>
              <a:rPr lang="en-GB" sz="2000" dirty="0" smtClean="0"/>
              <a:t>uspicious </a:t>
            </a:r>
            <a:r>
              <a:rPr lang="en-GB" sz="2000" dirty="0"/>
              <a:t>scrotal mass found on imaging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dirty="0" smtClean="0"/>
              <a:t>epididymo-orchitis </a:t>
            </a:r>
            <a:r>
              <a:rPr lang="en-GB" sz="2000" dirty="0"/>
              <a:t>or orchitis </a:t>
            </a:r>
            <a:r>
              <a:rPr lang="en-GB" sz="2000" dirty="0" smtClean="0"/>
              <a:t>not </a:t>
            </a:r>
            <a:r>
              <a:rPr lang="en-GB" sz="2000" dirty="0"/>
              <a:t>responding </a:t>
            </a:r>
            <a:r>
              <a:rPr lang="en-GB" sz="2000" dirty="0" smtClean="0"/>
              <a:t>to treatment</a:t>
            </a:r>
            <a:endParaRPr lang="en-GB" sz="20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dirty="0" smtClean="0"/>
              <a:t>non-healing </a:t>
            </a:r>
            <a:r>
              <a:rPr lang="en-GB" sz="2000" dirty="0"/>
              <a:t>lesion on the penis or painful </a:t>
            </a:r>
            <a:r>
              <a:rPr lang="en-GB" sz="2000" dirty="0" smtClean="0"/>
              <a:t>phimosis</a:t>
            </a:r>
          </a:p>
          <a:p>
            <a:pPr marL="57150" indent="0">
              <a:buNone/>
            </a:pPr>
            <a:endParaRPr lang="en-GB" sz="2000" dirty="0"/>
          </a:p>
          <a:p>
            <a:pPr marL="0" lvl="0" indent="0">
              <a:buNone/>
            </a:pPr>
            <a:r>
              <a:rPr lang="en-GB" sz="2000" dirty="0" smtClean="0"/>
              <a:t>Testicular </a:t>
            </a:r>
            <a:r>
              <a:rPr lang="en-GB" sz="2000" dirty="0"/>
              <a:t>cancer </a:t>
            </a:r>
            <a:r>
              <a:rPr lang="en-GB" sz="2000" dirty="0" smtClean="0"/>
              <a:t>is sometimes </a:t>
            </a:r>
            <a:r>
              <a:rPr lang="en-GB" sz="2000" dirty="0"/>
              <a:t>very aggressive – secondary care should triage referrals </a:t>
            </a:r>
            <a:r>
              <a:rPr lang="en-GB" sz="2000" b="1" i="1" dirty="0"/>
              <a:t>[new]</a:t>
            </a:r>
            <a:endParaRPr lang="en-GB" sz="20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UROLOGY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834112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2600" b="1" dirty="0" smtClean="0"/>
              <a:t>Urgent </a:t>
            </a:r>
            <a:r>
              <a:rPr lang="en-GB" sz="2600" b="1" dirty="0"/>
              <a:t>suspicion of cancer </a:t>
            </a:r>
            <a:r>
              <a:rPr lang="en-GB" sz="2600" b="1" dirty="0" smtClean="0"/>
              <a:t>referral</a:t>
            </a:r>
          </a:p>
          <a:p>
            <a:r>
              <a:rPr lang="en-GB" sz="1900" dirty="0" smtClean="0"/>
              <a:t>lesions </a:t>
            </a:r>
            <a:r>
              <a:rPr lang="en-GB" sz="1900" dirty="0"/>
              <a:t>on any part of the body which have one or more of the following features: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1900" dirty="0" smtClean="0"/>
              <a:t>change </a:t>
            </a:r>
            <a:r>
              <a:rPr lang="en-GB" sz="1900" dirty="0"/>
              <a:t>in colour, size or shape in an existing mole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1900" dirty="0"/>
              <a:t>m</a:t>
            </a:r>
            <a:r>
              <a:rPr lang="en-GB" sz="1900" dirty="0" smtClean="0"/>
              <a:t>oles </a:t>
            </a:r>
            <a:r>
              <a:rPr lang="en-GB" sz="1900" dirty="0"/>
              <a:t>with </a:t>
            </a:r>
            <a:r>
              <a:rPr lang="en-GB" sz="1900" b="1" dirty="0"/>
              <a:t>A</a:t>
            </a:r>
            <a:r>
              <a:rPr lang="en-GB" sz="1900" dirty="0"/>
              <a:t>symmetry, </a:t>
            </a:r>
            <a:r>
              <a:rPr lang="en-GB" sz="1900" b="1" dirty="0"/>
              <a:t>B</a:t>
            </a:r>
            <a:r>
              <a:rPr lang="en-GB" sz="1900" dirty="0"/>
              <a:t>order irregularity, </a:t>
            </a:r>
            <a:r>
              <a:rPr lang="en-GB" sz="1900" b="1" dirty="0"/>
              <a:t>C</a:t>
            </a:r>
            <a:r>
              <a:rPr lang="en-GB" sz="1900" dirty="0"/>
              <a:t>olour irregularity, </a:t>
            </a:r>
            <a:r>
              <a:rPr lang="en-GB" sz="1900" b="1" dirty="0"/>
              <a:t>D</a:t>
            </a:r>
            <a:r>
              <a:rPr lang="en-GB" sz="1900" dirty="0"/>
              <a:t>iameter </a:t>
            </a:r>
            <a:r>
              <a:rPr lang="en-GB" sz="1900" dirty="0" smtClean="0"/>
              <a:t>increasing or </a:t>
            </a:r>
            <a:r>
              <a:rPr lang="en-GB" sz="1900" dirty="0"/>
              <a:t>&gt;6mm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1900" dirty="0"/>
              <a:t>n</a:t>
            </a:r>
            <a:r>
              <a:rPr lang="en-GB" sz="1900" dirty="0" smtClean="0"/>
              <a:t>ew </a:t>
            </a:r>
            <a:r>
              <a:rPr lang="en-GB" sz="1900" dirty="0"/>
              <a:t>growing nodule with or without pigment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1900" dirty="0" smtClean="0"/>
              <a:t>persistent </a:t>
            </a:r>
            <a:r>
              <a:rPr lang="en-GB" sz="1900" dirty="0"/>
              <a:t>(more than </a:t>
            </a:r>
            <a:r>
              <a:rPr lang="en-GB" sz="1900" dirty="0" smtClean="0"/>
              <a:t>4 weeks</a:t>
            </a:r>
            <a:r>
              <a:rPr lang="en-GB" sz="1900" dirty="0"/>
              <a:t>) ulceration, bleeding or oozing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1900" dirty="0" smtClean="0"/>
              <a:t>persistent </a:t>
            </a:r>
            <a:r>
              <a:rPr lang="en-GB" sz="1900" dirty="0"/>
              <a:t>(more than </a:t>
            </a:r>
            <a:r>
              <a:rPr lang="en-GB" sz="1900" dirty="0" smtClean="0"/>
              <a:t>4 weeks</a:t>
            </a:r>
            <a:r>
              <a:rPr lang="en-GB" sz="1900" dirty="0"/>
              <a:t>) surrounding inflammation or altered sensation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1900" dirty="0" smtClean="0"/>
              <a:t>new </a:t>
            </a:r>
            <a:r>
              <a:rPr lang="en-GB" sz="1900" dirty="0"/>
              <a:t>or changing pigmented line in a nail or unexplained lesion in a nail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1900" dirty="0" smtClean="0"/>
              <a:t>slow </a:t>
            </a:r>
            <a:r>
              <a:rPr lang="en-GB" sz="1900" dirty="0"/>
              <a:t>growing, non-healing or keratinising lesions with induration (thickened base)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1900" dirty="0" smtClean="0"/>
              <a:t>any </a:t>
            </a:r>
            <a:r>
              <a:rPr lang="en-GB" sz="1900" dirty="0"/>
              <a:t>melanoma or invasive SCC or high risk BCC diagnosed from biopsy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1900" dirty="0" smtClean="0"/>
              <a:t>any </a:t>
            </a:r>
            <a:r>
              <a:rPr lang="en-GB" sz="1900" dirty="0"/>
              <a:t>unexplained skin lesion in an immuno-suppressed patient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1900" dirty="0" smtClean="0"/>
              <a:t>BCC </a:t>
            </a:r>
            <a:r>
              <a:rPr lang="en-GB" sz="1900" dirty="0"/>
              <a:t>invading potentially dangerous areas, for example </a:t>
            </a:r>
            <a:r>
              <a:rPr lang="en-GB" sz="1900" dirty="0" err="1"/>
              <a:t>peri</a:t>
            </a:r>
            <a:r>
              <a:rPr lang="en-GB" sz="1900" dirty="0"/>
              <a:t>-ocular, auditory meatus </a:t>
            </a:r>
            <a:r>
              <a:rPr lang="en-GB" sz="1900" dirty="0" smtClean="0"/>
              <a:t>or any </a:t>
            </a:r>
            <a:r>
              <a:rPr lang="en-GB" sz="1900" dirty="0"/>
              <a:t>major vessel or nerve</a:t>
            </a:r>
            <a:r>
              <a:rPr lang="en-GB" sz="1900" b="1" dirty="0" smtClean="0"/>
              <a:t> </a:t>
            </a:r>
            <a:endParaRPr lang="en-GB" sz="19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SKIN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647531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600" b="1" dirty="0" smtClean="0"/>
              <a:t>Good practice points</a:t>
            </a:r>
          </a:p>
          <a:p>
            <a:r>
              <a:rPr lang="en-GB" sz="2000" dirty="0" smtClean="0"/>
              <a:t>lesions </a:t>
            </a:r>
            <a:r>
              <a:rPr lang="en-GB" sz="2000" dirty="0"/>
              <a:t>which are suspicious for melanoma should not be removed in primary care. </a:t>
            </a:r>
            <a:r>
              <a:rPr lang="en-GB" sz="2000" dirty="0" smtClean="0"/>
              <a:t>All excised </a:t>
            </a:r>
            <a:r>
              <a:rPr lang="en-GB" sz="2000" dirty="0"/>
              <a:t>skin specimens should be sent for pathological examination</a:t>
            </a:r>
          </a:p>
          <a:p>
            <a:r>
              <a:rPr lang="en-GB" sz="2000" dirty="0" smtClean="0"/>
              <a:t>lesions </a:t>
            </a:r>
            <a:r>
              <a:rPr lang="en-GB" sz="2000" dirty="0"/>
              <a:t>suspicious of basal cell carcinomas (BCC) may not require urgent referral, </a:t>
            </a:r>
            <a:r>
              <a:rPr lang="en-GB" sz="2000" dirty="0" smtClean="0"/>
              <a:t>except those </a:t>
            </a:r>
            <a:r>
              <a:rPr lang="en-GB" sz="2000" dirty="0"/>
              <a:t>invading potentially dangerous areas</a:t>
            </a:r>
          </a:p>
          <a:p>
            <a:r>
              <a:rPr lang="en-GB" sz="2000" dirty="0"/>
              <a:t>r</a:t>
            </a:r>
            <a:r>
              <a:rPr lang="en-GB" sz="2000" dirty="0" smtClean="0"/>
              <a:t>eferrals </a:t>
            </a:r>
            <a:r>
              <a:rPr lang="en-GB" sz="2000" dirty="0"/>
              <a:t>should be accompanied by an accurate description of the lesion (</a:t>
            </a:r>
            <a:r>
              <a:rPr lang="en-GB" sz="2000" dirty="0" smtClean="0"/>
              <a:t>including size</a:t>
            </a:r>
            <a:r>
              <a:rPr lang="en-GB" sz="2000" dirty="0"/>
              <a:t>, pain and tenderness) and photos if possible, subject to clinical </a:t>
            </a:r>
            <a:r>
              <a:rPr lang="en-GB" sz="2000" dirty="0" smtClean="0"/>
              <a:t>governance arrangements</a:t>
            </a:r>
            <a:r>
              <a:rPr lang="en-GB" sz="2000" dirty="0"/>
              <a:t>, to permit appropriate triage</a:t>
            </a:r>
            <a:endParaRPr lang="en-GB" sz="19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SKIN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368393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b="1" dirty="0" smtClean="0"/>
              <a:t>Ovarian</a:t>
            </a:r>
            <a:endParaRPr lang="en-GB" sz="2400" b="1" dirty="0" smtClean="0"/>
          </a:p>
          <a:p>
            <a:pPr marL="0" indent="0">
              <a:buNone/>
            </a:pPr>
            <a:r>
              <a:rPr lang="en-GB" sz="2400" b="1" dirty="0" smtClean="0"/>
              <a:t>Urgent </a:t>
            </a:r>
            <a:r>
              <a:rPr lang="en-GB" sz="2400" b="1" dirty="0"/>
              <a:t>suspicion of cancer referral </a:t>
            </a:r>
            <a:endParaRPr lang="en-GB" sz="2400" b="1" dirty="0" smtClean="0"/>
          </a:p>
          <a:p>
            <a:r>
              <a:rPr lang="en-GB" sz="2000" dirty="0"/>
              <a:t>a</a:t>
            </a:r>
            <a:r>
              <a:rPr lang="en-GB" sz="2000" dirty="0" smtClean="0"/>
              <a:t>bnormal </a:t>
            </a:r>
            <a:r>
              <a:rPr lang="en-GB" sz="2000" dirty="0"/>
              <a:t>ultrasound scan and/or CA125 level</a:t>
            </a:r>
          </a:p>
          <a:p>
            <a:r>
              <a:rPr lang="en-GB" sz="2000" dirty="0" smtClean="0"/>
              <a:t>ascites </a:t>
            </a:r>
            <a:r>
              <a:rPr lang="en-GB" sz="2000" dirty="0"/>
              <a:t>and/or ultrasound-confirmed pelvic or abdominal </a:t>
            </a:r>
            <a:r>
              <a:rPr lang="en-GB" sz="2000" dirty="0" smtClean="0"/>
              <a:t>mass (that </a:t>
            </a:r>
            <a:r>
              <a:rPr lang="en-GB" sz="2000" dirty="0"/>
              <a:t>is not obviously uterine fibroids, gastrointestinal or </a:t>
            </a:r>
            <a:r>
              <a:rPr lang="en-GB" sz="2000" dirty="0" smtClean="0"/>
              <a:t>urological in </a:t>
            </a:r>
            <a:r>
              <a:rPr lang="en-GB" sz="2000" dirty="0"/>
              <a:t>origin)</a:t>
            </a:r>
            <a:endParaRPr lang="en-GB" sz="20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GYNAECOLOGICAL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456633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b="1" dirty="0" smtClean="0"/>
              <a:t>Ovarian</a:t>
            </a:r>
          </a:p>
          <a:p>
            <a:pPr marL="0" indent="0">
              <a:buNone/>
            </a:pPr>
            <a:r>
              <a:rPr lang="en-GB" sz="2400" b="1" dirty="0" smtClean="0"/>
              <a:t>Good </a:t>
            </a:r>
            <a:r>
              <a:rPr lang="en-GB" sz="2400" b="1" dirty="0"/>
              <a:t>practice points </a:t>
            </a:r>
            <a:r>
              <a:rPr lang="en-GB" sz="2000" dirty="0"/>
              <a:t>	</a:t>
            </a:r>
          </a:p>
          <a:p>
            <a:r>
              <a:rPr lang="en-GB" sz="2000" dirty="0" smtClean="0"/>
              <a:t>an </a:t>
            </a:r>
            <a:r>
              <a:rPr lang="en-GB" sz="2000" dirty="0"/>
              <a:t>abdominal palpation should be undertaken, CA125 blood serum level measured and urgent pelvic ultrasound scan carried out in: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dirty="0" smtClean="0"/>
              <a:t>any </a:t>
            </a:r>
            <a:r>
              <a:rPr lang="en-GB" sz="2000" dirty="0"/>
              <a:t>woman over 50 years who has experienced new symptoms within the last 12 months that suggest irritable bowel syndrome, or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dirty="0" smtClean="0"/>
              <a:t>women </a:t>
            </a:r>
            <a:r>
              <a:rPr lang="en-GB" sz="2000" dirty="0"/>
              <a:t>(especially those over 50 years) with one or more unexplained and recurrent symptoms (most days) of: </a:t>
            </a:r>
          </a:p>
          <a:p>
            <a:pPr lvl="2"/>
            <a:r>
              <a:rPr lang="en-GB" sz="2000" dirty="0" smtClean="0"/>
              <a:t>abdominal </a:t>
            </a:r>
            <a:r>
              <a:rPr lang="en-GB" sz="2000" dirty="0"/>
              <a:t>distension or persistent bloating </a:t>
            </a:r>
          </a:p>
          <a:p>
            <a:pPr lvl="2"/>
            <a:r>
              <a:rPr lang="en-GB" sz="2000" dirty="0" smtClean="0"/>
              <a:t>feeling </a:t>
            </a:r>
            <a:r>
              <a:rPr lang="en-GB" sz="2000" dirty="0"/>
              <a:t>full quickly or difficulty eating </a:t>
            </a:r>
          </a:p>
          <a:p>
            <a:pPr lvl="2"/>
            <a:r>
              <a:rPr lang="en-GB" sz="2000" dirty="0" smtClean="0"/>
              <a:t>loss </a:t>
            </a:r>
            <a:r>
              <a:rPr lang="en-GB" sz="2000" dirty="0"/>
              <a:t>of appetite </a:t>
            </a:r>
          </a:p>
          <a:p>
            <a:pPr lvl="2"/>
            <a:r>
              <a:rPr lang="en-GB" sz="2000" dirty="0" smtClean="0"/>
              <a:t>pelvic </a:t>
            </a:r>
            <a:r>
              <a:rPr lang="en-GB" sz="2000" dirty="0"/>
              <a:t>or abdominal pain </a:t>
            </a:r>
          </a:p>
          <a:p>
            <a:pPr lvl="2"/>
            <a:r>
              <a:rPr lang="en-GB" sz="2000" dirty="0" smtClean="0"/>
              <a:t>increased </a:t>
            </a:r>
            <a:r>
              <a:rPr lang="en-GB" sz="2000" dirty="0"/>
              <a:t>urinary urgency and/or frequency </a:t>
            </a:r>
          </a:p>
          <a:p>
            <a:pPr lvl="2"/>
            <a:r>
              <a:rPr lang="en-GB" sz="2000" dirty="0" smtClean="0"/>
              <a:t>change </a:t>
            </a:r>
            <a:r>
              <a:rPr lang="en-GB" sz="2000" dirty="0"/>
              <a:t>in bowel </a:t>
            </a:r>
            <a:r>
              <a:rPr lang="en-GB" sz="2000" dirty="0" smtClean="0"/>
              <a:t>habit</a:t>
            </a:r>
            <a:endParaRPr lang="en-GB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en-GB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GYNAECOLOGICAL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294636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b="1" dirty="0" smtClean="0"/>
              <a:t>Endometrial</a:t>
            </a:r>
            <a:endParaRPr lang="en-GB" sz="2400" b="1" dirty="0" smtClean="0"/>
          </a:p>
          <a:p>
            <a:pPr marL="0" indent="0">
              <a:buNone/>
            </a:pPr>
            <a:r>
              <a:rPr lang="en-GB" sz="2400" b="1" dirty="0" smtClean="0"/>
              <a:t>Urgent </a:t>
            </a:r>
            <a:r>
              <a:rPr lang="en-GB" sz="2400" b="1" dirty="0"/>
              <a:t>suspicion of cancer referral </a:t>
            </a:r>
            <a:endParaRPr lang="en-GB" sz="2400" b="1" dirty="0" smtClean="0"/>
          </a:p>
          <a:p>
            <a:r>
              <a:rPr lang="en-GB" sz="2000" dirty="0" smtClean="0"/>
              <a:t>on HRT with </a:t>
            </a:r>
            <a:r>
              <a:rPr lang="en-GB" sz="2000" dirty="0"/>
              <a:t>persistent or unexplained postmenopausal </a:t>
            </a:r>
            <a:r>
              <a:rPr lang="en-GB" sz="2000" dirty="0" smtClean="0"/>
              <a:t>bleeding (after cessation </a:t>
            </a:r>
            <a:r>
              <a:rPr lang="en-GB" sz="2000" dirty="0"/>
              <a:t>of HRT for 4</a:t>
            </a:r>
            <a:r>
              <a:rPr lang="en-GB" sz="2000" dirty="0" smtClean="0"/>
              <a:t> weeks)</a:t>
            </a:r>
            <a:endParaRPr lang="en-GB" sz="2000" dirty="0"/>
          </a:p>
          <a:p>
            <a:r>
              <a:rPr lang="en-GB" sz="2000" dirty="0" smtClean="0"/>
              <a:t>unscheduled </a:t>
            </a:r>
            <a:r>
              <a:rPr lang="en-GB" sz="2000" dirty="0"/>
              <a:t>vaginal bleeding in a patient taking tamoxifen</a:t>
            </a:r>
          </a:p>
          <a:p>
            <a:r>
              <a:rPr lang="en-GB" sz="2000" dirty="0" smtClean="0"/>
              <a:t>postmenopausal </a:t>
            </a:r>
            <a:r>
              <a:rPr lang="en-GB" sz="2000" dirty="0"/>
              <a:t>bleeding</a:t>
            </a:r>
          </a:p>
          <a:p>
            <a:r>
              <a:rPr lang="en-GB" sz="2000" dirty="0" smtClean="0"/>
              <a:t>persistent </a:t>
            </a:r>
            <a:r>
              <a:rPr lang="en-GB" sz="2000" dirty="0"/>
              <a:t>intermenstrual bleeding, especially with other </a:t>
            </a:r>
            <a:r>
              <a:rPr lang="en-GB" sz="2000" dirty="0" smtClean="0"/>
              <a:t>risk factors </a:t>
            </a:r>
            <a:r>
              <a:rPr lang="en-GB" sz="2000" dirty="0"/>
              <a:t>despite a normal pelvic examination</a:t>
            </a:r>
          </a:p>
          <a:p>
            <a:r>
              <a:rPr lang="en-GB" sz="2000" dirty="0" smtClean="0"/>
              <a:t>palpable </a:t>
            </a:r>
            <a:r>
              <a:rPr lang="en-GB" sz="2000" dirty="0"/>
              <a:t>abdominal or pelvic mass </a:t>
            </a:r>
            <a:r>
              <a:rPr lang="en-GB" sz="2000" dirty="0" smtClean="0"/>
              <a:t>on examination </a:t>
            </a:r>
            <a:r>
              <a:rPr lang="en-GB" sz="2000" dirty="0"/>
              <a:t>that is not obviously uterine fibroids, </a:t>
            </a:r>
            <a:r>
              <a:rPr lang="en-GB" sz="2000" dirty="0" smtClean="0"/>
              <a:t>gastrointestinal or </a:t>
            </a:r>
            <a:r>
              <a:rPr lang="en-GB" sz="2000" dirty="0"/>
              <a:t>urological in origin should be referred urgently for </a:t>
            </a:r>
            <a:r>
              <a:rPr lang="en-GB" sz="2000" dirty="0" smtClean="0"/>
              <a:t>ultrasound scan </a:t>
            </a:r>
            <a:r>
              <a:rPr lang="en-GB" sz="2000" dirty="0"/>
              <a:t>and, if significant concern, simultaneously to a </a:t>
            </a:r>
            <a:r>
              <a:rPr lang="en-GB" sz="2000" dirty="0" smtClean="0"/>
              <a:t>specialist (awaiting </a:t>
            </a:r>
            <a:r>
              <a:rPr lang="en-GB" sz="2000" dirty="0"/>
              <a:t>results of the ultrasound scan should not delay </a:t>
            </a:r>
            <a:r>
              <a:rPr lang="en-GB" sz="2000" dirty="0" smtClean="0"/>
              <a:t>referral)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en-GB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GYNAECOLOGICAL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4118219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b="1" dirty="0" smtClean="0"/>
              <a:t>Urgent </a:t>
            </a:r>
            <a:r>
              <a:rPr lang="en-GB" sz="2400" b="1" dirty="0"/>
              <a:t>suspicion of cancer </a:t>
            </a:r>
            <a:r>
              <a:rPr lang="en-GB" sz="2400" b="1" dirty="0" smtClean="0"/>
              <a:t>referral</a:t>
            </a:r>
          </a:p>
          <a:p>
            <a:pPr marL="0" indent="0" algn="ctr">
              <a:buNone/>
            </a:pPr>
            <a:r>
              <a:rPr lang="en-GB" sz="2800" b="1" dirty="0"/>
              <a:t>Cervical </a:t>
            </a:r>
            <a:r>
              <a:rPr lang="en-GB" sz="2800" b="1" dirty="0" smtClean="0"/>
              <a:t>cancer</a:t>
            </a:r>
          </a:p>
          <a:p>
            <a:r>
              <a:rPr lang="en-GB" sz="2400" dirty="0" smtClean="0"/>
              <a:t>clinical </a:t>
            </a:r>
            <a:r>
              <a:rPr lang="en-GB" sz="2400" dirty="0"/>
              <a:t>features (vaginal discharge</a:t>
            </a:r>
            <a:r>
              <a:rPr lang="en-GB" sz="2400" dirty="0" smtClean="0"/>
              <a:t>, postmenopausal</a:t>
            </a:r>
            <a:r>
              <a:rPr lang="en-GB" sz="2400" dirty="0"/>
              <a:t>, </a:t>
            </a:r>
            <a:r>
              <a:rPr lang="en-GB" sz="2400" dirty="0" err="1"/>
              <a:t>postcoital</a:t>
            </a:r>
            <a:r>
              <a:rPr lang="en-GB" sz="2400" dirty="0"/>
              <a:t> or persistent intermenstrual bleeding</a:t>
            </a:r>
            <a:r>
              <a:rPr lang="en-GB" sz="2400" dirty="0" smtClean="0"/>
              <a:t>) and </a:t>
            </a:r>
            <a:r>
              <a:rPr lang="en-GB" sz="2400" dirty="0"/>
              <a:t>abnormality </a:t>
            </a:r>
            <a:r>
              <a:rPr lang="en-GB" sz="2400" dirty="0" smtClean="0"/>
              <a:t>on exam suggestive </a:t>
            </a:r>
            <a:r>
              <a:rPr lang="en-GB" sz="2400" dirty="0"/>
              <a:t>of cervical </a:t>
            </a:r>
            <a:r>
              <a:rPr lang="en-GB" sz="2400" dirty="0" smtClean="0"/>
              <a:t>cancer</a:t>
            </a:r>
            <a:endParaRPr lang="en-GB" sz="2400" dirty="0"/>
          </a:p>
          <a:p>
            <a:pPr marL="0" indent="0" algn="ctr">
              <a:buNone/>
            </a:pPr>
            <a:r>
              <a:rPr lang="en-GB" sz="2800" b="1" dirty="0"/>
              <a:t>Vulval </a:t>
            </a:r>
            <a:r>
              <a:rPr lang="en-GB" sz="2800" b="1" dirty="0" smtClean="0"/>
              <a:t>cancer</a:t>
            </a:r>
          </a:p>
          <a:p>
            <a:r>
              <a:rPr lang="en-GB" sz="2400" dirty="0" smtClean="0"/>
              <a:t>unexplained </a:t>
            </a:r>
            <a:r>
              <a:rPr lang="en-GB" sz="2400" dirty="0" err="1"/>
              <a:t>vulval</a:t>
            </a:r>
            <a:r>
              <a:rPr lang="en-GB" sz="2400" dirty="0"/>
              <a:t> lump found on examination</a:t>
            </a:r>
          </a:p>
          <a:p>
            <a:r>
              <a:rPr lang="en-GB" sz="2400" dirty="0" err="1" smtClean="0"/>
              <a:t>vulval</a:t>
            </a:r>
            <a:r>
              <a:rPr lang="en-GB" sz="2400" dirty="0" smtClean="0"/>
              <a:t> </a:t>
            </a:r>
            <a:r>
              <a:rPr lang="en-GB" sz="2400" dirty="0"/>
              <a:t>bleeding due to ulceration</a:t>
            </a:r>
          </a:p>
          <a:p>
            <a:pPr marL="0" indent="0" algn="ctr">
              <a:buNone/>
            </a:pPr>
            <a:r>
              <a:rPr lang="en-GB" sz="2800" b="1" dirty="0"/>
              <a:t>Vaginal </a:t>
            </a:r>
            <a:r>
              <a:rPr lang="en-GB" sz="2800" b="1" dirty="0" smtClean="0"/>
              <a:t>cancer</a:t>
            </a:r>
          </a:p>
          <a:p>
            <a:r>
              <a:rPr lang="en-GB" sz="2400" dirty="0" smtClean="0"/>
              <a:t>suspicious </a:t>
            </a:r>
            <a:r>
              <a:rPr lang="en-GB" sz="2400" dirty="0"/>
              <a:t>abnormality of the vagina on </a:t>
            </a:r>
            <a:r>
              <a:rPr lang="en-GB" sz="2400" dirty="0" smtClean="0"/>
              <a:t>speculum exam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en-GB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GYNAECOLOGICAL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114521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 smtClean="0"/>
              <a:t>Urgent Suspicion of Cancer (USOC) Referral</a:t>
            </a:r>
            <a:endParaRPr lang="en-GB" b="1" dirty="0"/>
          </a:p>
          <a:p>
            <a:r>
              <a:rPr lang="en-GB" sz="2400" dirty="0" smtClean="0"/>
              <a:t>prioritised </a:t>
            </a:r>
          </a:p>
          <a:p>
            <a:r>
              <a:rPr lang="en-GB" sz="2400" dirty="0" smtClean="0"/>
              <a:t>tracked</a:t>
            </a:r>
          </a:p>
          <a:p>
            <a:r>
              <a:rPr lang="en-GB" sz="2400" dirty="0" smtClean="0"/>
              <a:t>audited</a:t>
            </a:r>
          </a:p>
          <a:p>
            <a:r>
              <a:rPr lang="en-GB" sz="2400" dirty="0" smtClean="0"/>
              <a:t>patient should receive </a:t>
            </a:r>
            <a:r>
              <a:rPr lang="en-GB" sz="2400" dirty="0"/>
              <a:t>first treatment within 62 days of receipt of referral</a:t>
            </a:r>
          </a:p>
          <a:p>
            <a:r>
              <a:rPr lang="en-GB" sz="2400" dirty="0" smtClean="0"/>
              <a:t>referring </a:t>
            </a:r>
            <a:r>
              <a:rPr lang="en-GB" sz="2400" dirty="0"/>
              <a:t>clinician should receive timely feedback </a:t>
            </a:r>
            <a:endParaRPr lang="en-GB" sz="2400" dirty="0" smtClean="0"/>
          </a:p>
          <a:p>
            <a:r>
              <a:rPr lang="en-GB" sz="2400" dirty="0"/>
              <a:t>w</a:t>
            </a:r>
            <a:r>
              <a:rPr lang="en-GB" sz="2400" dirty="0" smtClean="0"/>
              <a:t>here </a:t>
            </a:r>
            <a:r>
              <a:rPr lang="en-GB" sz="2400" dirty="0"/>
              <a:t>negative results are </a:t>
            </a:r>
            <a:r>
              <a:rPr lang="en-GB" sz="2400" dirty="0" smtClean="0"/>
              <a:t>found </a:t>
            </a:r>
            <a:r>
              <a:rPr lang="en-GB" sz="2400" dirty="0"/>
              <a:t>and </a:t>
            </a:r>
            <a:r>
              <a:rPr lang="en-GB" sz="2400" dirty="0" smtClean="0"/>
              <a:t>concerns still </a:t>
            </a:r>
            <a:r>
              <a:rPr lang="en-GB" sz="2400" dirty="0"/>
              <a:t>exist, the specialist should consider direct onward referral to another </a:t>
            </a:r>
            <a:r>
              <a:rPr lang="en-GB" sz="2400" dirty="0" smtClean="0"/>
              <a:t>specialty</a:t>
            </a:r>
            <a:endParaRPr lang="en-GB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REFERRAL PRIORITY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51324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600" b="1" dirty="0" smtClean="0"/>
              <a:t>Urgent </a:t>
            </a:r>
            <a:r>
              <a:rPr lang="en-GB" sz="2600" b="1" dirty="0"/>
              <a:t>suspicion of cancer </a:t>
            </a:r>
            <a:r>
              <a:rPr lang="en-GB" sz="2600" b="1" dirty="0" smtClean="0"/>
              <a:t>referral</a:t>
            </a:r>
          </a:p>
          <a:p>
            <a:r>
              <a:rPr lang="en-GB" sz="2000" dirty="0" smtClean="0"/>
              <a:t>blood </a:t>
            </a:r>
            <a:r>
              <a:rPr lang="en-GB" sz="2000" dirty="0"/>
              <a:t>count </a:t>
            </a:r>
            <a:r>
              <a:rPr lang="en-GB" sz="2000" dirty="0" smtClean="0"/>
              <a:t>suggestive </a:t>
            </a:r>
            <a:r>
              <a:rPr lang="en-GB" sz="2000" dirty="0"/>
              <a:t>of </a:t>
            </a:r>
            <a:r>
              <a:rPr lang="en-GB" sz="2000" dirty="0" smtClean="0"/>
              <a:t>acute </a:t>
            </a:r>
            <a:r>
              <a:rPr lang="en-GB" sz="2000" dirty="0"/>
              <a:t>or chronic </a:t>
            </a:r>
            <a:r>
              <a:rPr lang="en-GB" sz="2000" dirty="0" smtClean="0"/>
              <a:t>myeloid leukaemia</a:t>
            </a:r>
            <a:r>
              <a:rPr lang="en-GB" sz="2000" dirty="0"/>
              <a:t>*</a:t>
            </a:r>
          </a:p>
          <a:p>
            <a:r>
              <a:rPr lang="en-GB" sz="2000" dirty="0"/>
              <a:t>l</a:t>
            </a:r>
            <a:r>
              <a:rPr lang="en-GB" sz="2000" dirty="0" smtClean="0"/>
              <a:t>ymphadenopathy </a:t>
            </a:r>
            <a:r>
              <a:rPr lang="en-GB" sz="2000" dirty="0"/>
              <a:t>(&gt;2cm) persisting for </a:t>
            </a:r>
            <a:r>
              <a:rPr lang="en-GB" sz="2000" dirty="0" smtClean="0"/>
              <a:t>6 </a:t>
            </a:r>
            <a:r>
              <a:rPr lang="en-GB" sz="2000" dirty="0"/>
              <a:t>weeks or increasing in size or </a:t>
            </a:r>
            <a:r>
              <a:rPr lang="en-GB" sz="2000" dirty="0" smtClean="0"/>
              <a:t>generalised (HIV </a:t>
            </a:r>
            <a:r>
              <a:rPr lang="en-GB" sz="2000" dirty="0"/>
              <a:t>status should always be checked if generalised)</a:t>
            </a:r>
          </a:p>
          <a:p>
            <a:r>
              <a:rPr lang="en-GB" sz="2000" dirty="0"/>
              <a:t>h</a:t>
            </a:r>
            <a:r>
              <a:rPr lang="en-GB" sz="2000" dirty="0" smtClean="0"/>
              <a:t>epatosplenomegaly </a:t>
            </a:r>
            <a:r>
              <a:rPr lang="en-GB" sz="2000" dirty="0"/>
              <a:t>in the absence of known liver disease</a:t>
            </a:r>
          </a:p>
          <a:p>
            <a:r>
              <a:rPr lang="en-GB" sz="2000" dirty="0"/>
              <a:t>b</a:t>
            </a:r>
            <a:r>
              <a:rPr lang="en-GB" sz="2000" dirty="0" smtClean="0"/>
              <a:t>one </a:t>
            </a:r>
            <a:r>
              <a:rPr lang="en-GB" sz="2000" dirty="0"/>
              <a:t>pain associated with a </a:t>
            </a:r>
            <a:r>
              <a:rPr lang="en-GB" sz="2000" dirty="0" err="1"/>
              <a:t>paraprotein</a:t>
            </a:r>
            <a:r>
              <a:rPr lang="en-GB" sz="2000" dirty="0"/>
              <a:t> and/or anaemia</a:t>
            </a:r>
          </a:p>
          <a:p>
            <a:r>
              <a:rPr lang="en-GB" sz="2000" dirty="0" smtClean="0"/>
              <a:t>bone </a:t>
            </a:r>
            <a:r>
              <a:rPr lang="en-GB" sz="2000" dirty="0"/>
              <a:t>X-rays reported as being suggestive of myeloma</a:t>
            </a:r>
          </a:p>
          <a:p>
            <a:r>
              <a:rPr lang="en-GB" sz="2000" dirty="0" smtClean="0"/>
              <a:t>following </a:t>
            </a:r>
            <a:r>
              <a:rPr lang="en-GB" sz="2000" dirty="0"/>
              <a:t>may also merit urgent referral</a:t>
            </a:r>
            <a:r>
              <a:rPr lang="en-GB" sz="2000" dirty="0" smtClean="0"/>
              <a:t>:</a:t>
            </a:r>
          </a:p>
          <a:p>
            <a:endParaRPr lang="en-GB" sz="2000" dirty="0"/>
          </a:p>
          <a:p>
            <a:endParaRPr lang="en-GB" sz="2000" dirty="0"/>
          </a:p>
          <a:p>
            <a:pPr marL="0" indent="0">
              <a:buNone/>
            </a:pPr>
            <a:endParaRPr lang="en-GB" sz="2000" dirty="0" smtClean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 smtClean="0"/>
          </a:p>
          <a:p>
            <a:pPr marL="0" indent="0">
              <a:buNone/>
            </a:pPr>
            <a:r>
              <a:rPr lang="en-GB" sz="2000" dirty="0" smtClean="0"/>
              <a:t>* will </a:t>
            </a:r>
            <a:r>
              <a:rPr lang="en-GB" sz="2000" dirty="0"/>
              <a:t>normally be identified in the </a:t>
            </a:r>
            <a:r>
              <a:rPr lang="en-GB" sz="2000" dirty="0" smtClean="0"/>
              <a:t>laboratory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HAEMATOLOGICAL</a:t>
            </a:r>
            <a:endParaRPr lang="en-GB" sz="32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9917280"/>
              </p:ext>
            </p:extLst>
          </p:nvPr>
        </p:nvGraphicFramePr>
        <p:xfrm>
          <a:off x="971600" y="4005064"/>
          <a:ext cx="7128792" cy="158496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516044"/>
                <a:gridCol w="4612748"/>
              </a:tblGrid>
              <a:tr h="370840">
                <a:tc>
                  <a:txBody>
                    <a:bodyPr/>
                    <a:lstStyle/>
                    <a:p>
                      <a:pPr marL="3429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000" dirty="0" smtClean="0"/>
                        <a:t>fatigue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smtClean="0"/>
                        <a:t>night sweats</a:t>
                      </a:r>
                      <a:endParaRPr lang="en-GB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smtClean="0"/>
                        <a:t>bruising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smtClean="0"/>
                        <a:t>itching</a:t>
                      </a:r>
                      <a:endParaRPr lang="en-GB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smtClean="0"/>
                        <a:t>bone pain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000" dirty="0" smtClean="0"/>
                        <a:t>recurrent infections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smtClean="0"/>
                        <a:t>weight loss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000" dirty="0" smtClean="0"/>
                        <a:t>polyuria / polydipsia (hypercalcaemia)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1539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b="1" dirty="0" smtClean="0"/>
              <a:t>Primary Care management</a:t>
            </a:r>
          </a:p>
          <a:p>
            <a:r>
              <a:rPr lang="en-GB" sz="2400" dirty="0" smtClean="0"/>
              <a:t>CLL </a:t>
            </a:r>
            <a:r>
              <a:rPr lang="en-GB" sz="2400" dirty="0"/>
              <a:t>in an older person should be discussed with a local haematologist but many </a:t>
            </a:r>
            <a:r>
              <a:rPr lang="en-GB" sz="2400" dirty="0" smtClean="0"/>
              <a:t>cases do </a:t>
            </a:r>
            <a:r>
              <a:rPr lang="en-GB" sz="2400" dirty="0"/>
              <a:t>not require detailed haematological review</a:t>
            </a:r>
          </a:p>
          <a:p>
            <a:r>
              <a:rPr lang="en-GB" sz="2400" dirty="0" smtClean="0"/>
              <a:t>asymptomatic </a:t>
            </a:r>
            <a:r>
              <a:rPr lang="en-GB" sz="2400" dirty="0"/>
              <a:t>monoclonal </a:t>
            </a:r>
            <a:r>
              <a:rPr lang="en-GB" sz="2400" dirty="0" err="1"/>
              <a:t>gammopathy</a:t>
            </a:r>
            <a:r>
              <a:rPr lang="en-GB" sz="2400" dirty="0"/>
              <a:t> may be followed up in primary care </a:t>
            </a:r>
            <a:r>
              <a:rPr lang="en-GB" sz="2400" dirty="0" smtClean="0"/>
              <a:t>depending on </a:t>
            </a:r>
            <a:r>
              <a:rPr lang="en-GB" sz="2400" dirty="0"/>
              <a:t>local arrangements – consider discussion with a haematologist if any concern</a:t>
            </a:r>
            <a:r>
              <a:rPr lang="en-GB" sz="2400" b="1" dirty="0" smtClean="0"/>
              <a:t> </a:t>
            </a:r>
            <a:endParaRPr lang="en-GB" sz="24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HAEMATOLOGICAL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560183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b="1" dirty="0"/>
              <a:t>Head and </a:t>
            </a:r>
            <a:r>
              <a:rPr lang="en-GB" b="1" dirty="0" smtClean="0"/>
              <a:t>neck cancer</a:t>
            </a:r>
          </a:p>
          <a:p>
            <a:pPr marL="0" indent="0">
              <a:buNone/>
            </a:pPr>
            <a:r>
              <a:rPr lang="en-GB" sz="2400" b="1" dirty="0"/>
              <a:t>Emergency referral </a:t>
            </a:r>
            <a:endParaRPr lang="en-GB" sz="24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dirty="0" smtClean="0"/>
              <a:t>stridor</a:t>
            </a:r>
            <a:endParaRPr lang="en-GB" sz="2000" b="1" dirty="0" smtClean="0"/>
          </a:p>
          <a:p>
            <a:pPr marL="0" indent="0">
              <a:buNone/>
            </a:pPr>
            <a:endParaRPr lang="en-GB" sz="1000" b="1" dirty="0"/>
          </a:p>
          <a:p>
            <a:pPr marL="0" indent="0">
              <a:buNone/>
            </a:pPr>
            <a:r>
              <a:rPr lang="en-GB" sz="2400" b="1" dirty="0" smtClean="0"/>
              <a:t>Urgent </a:t>
            </a:r>
            <a:r>
              <a:rPr lang="en-GB" sz="2400" b="1" dirty="0"/>
              <a:t>suspicion of cancer referral </a:t>
            </a:r>
            <a:endParaRPr lang="en-GB" sz="24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dirty="0" smtClean="0"/>
              <a:t>persistent unexplained head and neck lumps for &gt;3 weeks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dirty="0" smtClean="0"/>
              <a:t>ulceration </a:t>
            </a:r>
            <a:r>
              <a:rPr lang="en-GB" sz="2000" dirty="0"/>
              <a:t>or unexplained swelling of </a:t>
            </a:r>
            <a:r>
              <a:rPr lang="en-GB" sz="2000" dirty="0" smtClean="0"/>
              <a:t>oral </a:t>
            </a:r>
            <a:r>
              <a:rPr lang="en-GB" sz="2000" dirty="0"/>
              <a:t>mucosa </a:t>
            </a:r>
            <a:r>
              <a:rPr lang="en-GB" sz="2000" dirty="0" smtClean="0"/>
              <a:t>for </a:t>
            </a:r>
            <a:r>
              <a:rPr lang="en-GB" sz="2000" dirty="0"/>
              <a:t>&gt;3 weeks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dirty="0"/>
              <a:t>a</a:t>
            </a:r>
            <a:r>
              <a:rPr lang="en-GB" sz="2000" dirty="0" smtClean="0"/>
              <a:t>ll </a:t>
            </a:r>
            <a:r>
              <a:rPr lang="en-GB" sz="2000" dirty="0"/>
              <a:t>red or mixed red and white patches of </a:t>
            </a:r>
            <a:r>
              <a:rPr lang="en-GB" sz="2000" dirty="0" smtClean="0"/>
              <a:t>oral </a:t>
            </a:r>
            <a:r>
              <a:rPr lang="en-GB" sz="2000" dirty="0"/>
              <a:t>mucosa </a:t>
            </a:r>
            <a:r>
              <a:rPr lang="en-GB" sz="2000" dirty="0" smtClean="0"/>
              <a:t>for </a:t>
            </a:r>
            <a:r>
              <a:rPr lang="en-GB" sz="2000" dirty="0"/>
              <a:t>&gt;3 weeks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dirty="0"/>
              <a:t>p</a:t>
            </a:r>
            <a:r>
              <a:rPr lang="en-GB" sz="2000" dirty="0" smtClean="0"/>
              <a:t>ersistent </a:t>
            </a:r>
            <a:r>
              <a:rPr lang="en-GB" sz="2000" dirty="0"/>
              <a:t>(not intermittent) hoarseness </a:t>
            </a:r>
            <a:r>
              <a:rPr lang="en-GB" sz="2000" dirty="0" smtClean="0"/>
              <a:t>for </a:t>
            </a:r>
            <a:r>
              <a:rPr lang="en-GB" sz="2000" dirty="0"/>
              <a:t>&gt;3 </a:t>
            </a:r>
            <a:r>
              <a:rPr lang="en-GB" sz="2000" dirty="0" smtClean="0"/>
              <a:t>weeks – if symptoms to </a:t>
            </a:r>
            <a:r>
              <a:rPr lang="en-GB" sz="2000" dirty="0"/>
              <a:t>suggest </a:t>
            </a:r>
            <a:r>
              <a:rPr lang="en-GB" sz="2000" dirty="0" smtClean="0"/>
              <a:t>lung </a:t>
            </a:r>
            <a:r>
              <a:rPr lang="en-GB" sz="2000" dirty="0"/>
              <a:t>cancer, refer via lung cancer guideline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dirty="0"/>
              <a:t>p</a:t>
            </a:r>
            <a:r>
              <a:rPr lang="en-GB" sz="2000" dirty="0" smtClean="0"/>
              <a:t>ersistent </a:t>
            </a:r>
            <a:r>
              <a:rPr lang="en-GB" sz="2000" dirty="0"/>
              <a:t>pain </a:t>
            </a:r>
            <a:r>
              <a:rPr lang="en-GB" sz="2000" dirty="0" smtClean="0"/>
              <a:t>in </a:t>
            </a:r>
            <a:r>
              <a:rPr lang="en-GB" sz="2000" dirty="0"/>
              <a:t>throat or pain on </a:t>
            </a:r>
            <a:r>
              <a:rPr lang="en-GB" sz="2000" dirty="0" smtClean="0"/>
              <a:t>swallowing </a:t>
            </a:r>
            <a:r>
              <a:rPr lang="en-GB" sz="2000" dirty="0"/>
              <a:t>for &gt;3 weeks </a:t>
            </a:r>
            <a:r>
              <a:rPr lang="en-GB" sz="2000" b="1" i="1" dirty="0" smtClean="0"/>
              <a:t>[dysphagia removed – refer to upper GI]</a:t>
            </a:r>
            <a:endParaRPr lang="en-GB" sz="2000" b="1" i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HEAD &amp; NECK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165173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en-GB" b="1" dirty="0" smtClean="0"/>
              <a:t>Head and neck cancer</a:t>
            </a:r>
          </a:p>
          <a:p>
            <a:pPr marL="114300" indent="0">
              <a:buNone/>
            </a:pPr>
            <a:r>
              <a:rPr lang="en-GB" sz="2400" b="1" dirty="0" smtClean="0"/>
              <a:t>Good practice points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dirty="0" smtClean="0"/>
              <a:t>incidence </a:t>
            </a:r>
            <a:r>
              <a:rPr lang="en-GB" sz="2000" dirty="0"/>
              <a:t>of oropharyngeal cancer </a:t>
            </a:r>
            <a:r>
              <a:rPr lang="en-GB" sz="2000" dirty="0" smtClean="0"/>
              <a:t>increasing </a:t>
            </a:r>
            <a:r>
              <a:rPr lang="en-GB" sz="2000" dirty="0"/>
              <a:t>in </a:t>
            </a:r>
            <a:r>
              <a:rPr lang="en-GB" sz="2000" dirty="0" smtClean="0"/>
              <a:t>younger, appears </a:t>
            </a:r>
            <a:r>
              <a:rPr lang="en-GB" sz="2000" dirty="0"/>
              <a:t>to be associated with human papilloma virus (HPV) </a:t>
            </a:r>
            <a:r>
              <a:rPr lang="en-GB" sz="2000" dirty="0" smtClean="0"/>
              <a:t>infection </a:t>
            </a:r>
            <a:r>
              <a:rPr lang="en-GB" sz="2000" b="1" i="1" dirty="0" smtClean="0"/>
              <a:t>[new]</a:t>
            </a:r>
            <a:endParaRPr lang="en-GB" sz="2000" b="1" i="1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dirty="0" smtClean="0"/>
              <a:t>if </a:t>
            </a:r>
            <a:r>
              <a:rPr lang="en-GB" sz="2000" dirty="0"/>
              <a:t>any uncertainty about </a:t>
            </a:r>
            <a:r>
              <a:rPr lang="en-GB" sz="2000" dirty="0" smtClean="0"/>
              <a:t>abnormality </a:t>
            </a:r>
            <a:r>
              <a:rPr lang="en-GB" sz="2000" dirty="0"/>
              <a:t>in the mouth, a </a:t>
            </a:r>
            <a:r>
              <a:rPr lang="en-GB" sz="2000" dirty="0" smtClean="0"/>
              <a:t>dentist’s opinion </a:t>
            </a:r>
            <a:r>
              <a:rPr lang="en-GB" sz="2000" dirty="0"/>
              <a:t>should be sought in the first </a:t>
            </a:r>
            <a:r>
              <a:rPr lang="en-GB" sz="2000" dirty="0" smtClean="0"/>
              <a:t>instance </a:t>
            </a:r>
            <a:r>
              <a:rPr lang="en-GB" sz="2000" b="1" i="1" dirty="0"/>
              <a:t>[new]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dirty="0" smtClean="0"/>
              <a:t>there </a:t>
            </a:r>
            <a:r>
              <a:rPr lang="en-GB" sz="2000" dirty="0"/>
              <a:t>should be systems in place for </a:t>
            </a:r>
            <a:r>
              <a:rPr lang="en-GB" sz="2000" dirty="0" smtClean="0"/>
              <a:t>urgent suspicion </a:t>
            </a:r>
            <a:r>
              <a:rPr lang="en-GB" sz="2000" dirty="0"/>
              <a:t>of cancer referral pathways for </a:t>
            </a:r>
            <a:r>
              <a:rPr lang="en-GB" sz="2000" dirty="0" smtClean="0"/>
              <a:t>dentists </a:t>
            </a:r>
            <a:r>
              <a:rPr lang="en-GB" sz="2000" b="1" i="1" dirty="0" smtClean="0"/>
              <a:t>[new]</a:t>
            </a:r>
            <a:endParaRPr lang="en-GB" sz="2000" b="1" i="1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dirty="0" smtClean="0"/>
              <a:t>with </a:t>
            </a:r>
            <a:r>
              <a:rPr lang="en-GB" sz="2000" dirty="0"/>
              <a:t>the changing pattern of disease, age, non-smoking or non-drinking </a:t>
            </a:r>
            <a:r>
              <a:rPr lang="en-GB" sz="2000" dirty="0" smtClean="0"/>
              <a:t>status should </a:t>
            </a:r>
            <a:r>
              <a:rPr lang="en-GB" sz="2000" dirty="0"/>
              <a:t>not be a barrier to </a:t>
            </a:r>
            <a:r>
              <a:rPr lang="en-GB" sz="2000" dirty="0" smtClean="0"/>
              <a:t>referral</a:t>
            </a:r>
            <a:endParaRPr lang="en-GB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HEAD &amp; NECK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16281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b="1" dirty="0"/>
              <a:t>Thyroid Cancer </a:t>
            </a:r>
            <a:r>
              <a:rPr lang="en-GB" sz="2800" dirty="0"/>
              <a:t>	</a:t>
            </a:r>
          </a:p>
          <a:p>
            <a:pPr marL="0" indent="0">
              <a:buNone/>
            </a:pPr>
            <a:r>
              <a:rPr lang="en-GB" sz="2400" b="1" dirty="0" smtClean="0"/>
              <a:t>Urgent </a:t>
            </a:r>
            <a:r>
              <a:rPr lang="en-GB" sz="2400" b="1" dirty="0"/>
              <a:t>suspicion of cancer referral </a:t>
            </a:r>
            <a:r>
              <a:rPr lang="en-GB" sz="2000" dirty="0"/>
              <a:t>	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 smtClean="0"/>
              <a:t>solitary </a:t>
            </a:r>
            <a:r>
              <a:rPr lang="en-GB" sz="2400" dirty="0"/>
              <a:t>nodule increasing in size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 smtClean="0"/>
              <a:t>thyroid </a:t>
            </a:r>
            <a:r>
              <a:rPr lang="en-GB" sz="2400" dirty="0"/>
              <a:t>swelling age 16 and under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 smtClean="0"/>
              <a:t>thyroid </a:t>
            </a:r>
            <a:r>
              <a:rPr lang="en-GB" sz="2400" dirty="0"/>
              <a:t>swelling with one or more </a:t>
            </a:r>
            <a:r>
              <a:rPr lang="en-GB" sz="2400" dirty="0" smtClean="0"/>
              <a:t>risk </a:t>
            </a:r>
            <a:r>
              <a:rPr lang="en-GB" sz="2400" dirty="0"/>
              <a:t>factors: </a:t>
            </a:r>
          </a:p>
          <a:p>
            <a:pPr lvl="2"/>
            <a:r>
              <a:rPr lang="en-GB" dirty="0" smtClean="0"/>
              <a:t>neck </a:t>
            </a:r>
            <a:r>
              <a:rPr lang="en-GB" dirty="0"/>
              <a:t>irradiation </a:t>
            </a:r>
          </a:p>
          <a:p>
            <a:pPr lvl="2"/>
            <a:r>
              <a:rPr lang="en-GB" dirty="0" smtClean="0"/>
              <a:t>family </a:t>
            </a:r>
            <a:r>
              <a:rPr lang="en-GB" dirty="0"/>
              <a:t>history of endocrine tumour </a:t>
            </a:r>
          </a:p>
          <a:p>
            <a:pPr lvl="2"/>
            <a:r>
              <a:rPr lang="en-GB" dirty="0" smtClean="0"/>
              <a:t>unexplained </a:t>
            </a:r>
            <a:r>
              <a:rPr lang="en-GB" dirty="0"/>
              <a:t>hoarseness </a:t>
            </a:r>
          </a:p>
          <a:p>
            <a:pPr lvl="2"/>
            <a:r>
              <a:rPr lang="en-GB" dirty="0" smtClean="0"/>
              <a:t>cervical lymphadenopathy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HEAD &amp; NECK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567141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b="1" dirty="0" smtClean="0"/>
              <a:t>Emergency (same day) referral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/>
              <a:t>headache and/or vomiting </a:t>
            </a:r>
            <a:r>
              <a:rPr lang="en-GB" sz="2400" dirty="0" smtClean="0"/>
              <a:t>+ papilloedema </a:t>
            </a:r>
            <a:r>
              <a:rPr lang="en-GB" sz="2400" b="1" i="1" dirty="0" smtClean="0"/>
              <a:t>[was urgent]</a:t>
            </a:r>
            <a:endParaRPr lang="en-GB" sz="2400" b="1" i="1" dirty="0"/>
          </a:p>
          <a:p>
            <a:pPr marL="0" indent="0">
              <a:buNone/>
            </a:pPr>
            <a:endParaRPr lang="en-GB" sz="1000" b="1" dirty="0" smtClean="0"/>
          </a:p>
          <a:p>
            <a:pPr marL="0" indent="0">
              <a:buNone/>
            </a:pPr>
            <a:r>
              <a:rPr lang="en-GB" sz="2400" b="1" dirty="0" smtClean="0"/>
              <a:t>Urgent </a:t>
            </a:r>
            <a:r>
              <a:rPr lang="en-GB" sz="2400" b="1" dirty="0"/>
              <a:t>suspicion of cancer referral </a:t>
            </a:r>
            <a:r>
              <a:rPr lang="en-GB" sz="1800" dirty="0"/>
              <a:t>	</a:t>
            </a:r>
            <a:endParaRPr lang="en-GB" sz="18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 smtClean="0"/>
              <a:t>progressive </a:t>
            </a:r>
            <a:r>
              <a:rPr lang="en-GB" sz="2400" dirty="0"/>
              <a:t>neurological deficit (including personality, cognitive or behavioural change) in </a:t>
            </a:r>
            <a:r>
              <a:rPr lang="en-GB" sz="2400" dirty="0" smtClean="0"/>
              <a:t>absence </a:t>
            </a:r>
            <a:r>
              <a:rPr lang="en-GB" sz="2400" dirty="0"/>
              <a:t>of previously diagnosed or suspected alternative disorders (such as multiple sclerosis or dementia)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/>
              <a:t>a</a:t>
            </a:r>
            <a:r>
              <a:rPr lang="en-GB" sz="2400" dirty="0" smtClean="0"/>
              <a:t>ny </a:t>
            </a:r>
            <a:r>
              <a:rPr lang="en-GB" sz="2400" dirty="0"/>
              <a:t>new </a:t>
            </a:r>
            <a:r>
              <a:rPr lang="en-GB" sz="2400" dirty="0" smtClean="0"/>
              <a:t>seizure or seizures </a:t>
            </a:r>
            <a:r>
              <a:rPr lang="en-GB" sz="2400" dirty="0"/>
              <a:t>which change in </a:t>
            </a:r>
            <a:r>
              <a:rPr lang="en-GB" sz="2400" dirty="0" smtClean="0"/>
              <a:t>character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457200" lvl="1" indent="0">
              <a:buNone/>
            </a:pPr>
            <a:r>
              <a:rPr lang="en-GB" sz="2400" b="1" i="1" dirty="0" smtClean="0"/>
              <a:t>[some other reasons for urgent referral removed]</a:t>
            </a:r>
            <a:endParaRPr lang="en-GB" sz="2400" b="1" i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BRAIN &amp; CNS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903998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b="1" dirty="0" smtClean="0"/>
              <a:t>Good practice points </a:t>
            </a:r>
            <a:r>
              <a:rPr lang="en-GB" sz="2000" dirty="0" smtClean="0"/>
              <a:t>	</a:t>
            </a:r>
          </a:p>
          <a:p>
            <a:r>
              <a:rPr lang="en-GB" sz="2400" dirty="0" smtClean="0"/>
              <a:t>all </a:t>
            </a:r>
            <a:r>
              <a:rPr lang="en-GB" sz="2400" dirty="0"/>
              <a:t>NHS Boards have pathways for investigation of headaches which should </a:t>
            </a:r>
            <a:r>
              <a:rPr lang="en-GB" sz="2400" dirty="0" smtClean="0"/>
              <a:t>include Primary </a:t>
            </a:r>
            <a:r>
              <a:rPr lang="en-GB" sz="2400" dirty="0"/>
              <a:t>Care direct access to imaging</a:t>
            </a:r>
          </a:p>
          <a:p>
            <a:r>
              <a:rPr lang="en-GB" sz="2400" dirty="0" smtClean="0"/>
              <a:t>if </a:t>
            </a:r>
            <a:r>
              <a:rPr lang="en-GB" sz="2400" dirty="0"/>
              <a:t>uncertainty about </a:t>
            </a:r>
            <a:r>
              <a:rPr lang="en-GB" sz="2400" dirty="0" smtClean="0"/>
              <a:t>papilloedema</a:t>
            </a:r>
            <a:r>
              <a:rPr lang="en-GB" sz="2400" dirty="0"/>
              <a:t>, </a:t>
            </a:r>
            <a:r>
              <a:rPr lang="en-GB" sz="2400" dirty="0" smtClean="0"/>
              <a:t>refer urgently </a:t>
            </a:r>
            <a:r>
              <a:rPr lang="en-GB" sz="2400" dirty="0"/>
              <a:t>to an </a:t>
            </a:r>
            <a:r>
              <a:rPr lang="en-GB" sz="2400" dirty="0" smtClean="0"/>
              <a:t>optometrist – if papilloedema </a:t>
            </a:r>
            <a:r>
              <a:rPr lang="en-GB" sz="2400" dirty="0"/>
              <a:t>is confirmed, </a:t>
            </a:r>
            <a:r>
              <a:rPr lang="en-GB" sz="2400" dirty="0" smtClean="0"/>
              <a:t>optometrist </a:t>
            </a:r>
            <a:r>
              <a:rPr lang="en-GB" sz="2400" dirty="0"/>
              <a:t>should refer directly </a:t>
            </a:r>
          </a:p>
          <a:p>
            <a:r>
              <a:rPr lang="en-GB" sz="2400" dirty="0" smtClean="0"/>
              <a:t>urgent </a:t>
            </a:r>
            <a:r>
              <a:rPr lang="en-GB" sz="2400" dirty="0"/>
              <a:t>suspicion of cancer pathway should exist in all NHS Boards for </a:t>
            </a:r>
            <a:r>
              <a:rPr lang="en-GB" sz="2400" dirty="0" smtClean="0"/>
              <a:t>optometrists to </a:t>
            </a:r>
            <a:r>
              <a:rPr lang="en-GB" sz="2400" dirty="0"/>
              <a:t>refer directly to secondary care for people with optic discs suspicious of papilloedema</a:t>
            </a:r>
            <a:endParaRPr lang="en-GB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BRAIN &amp; CNS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474326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b="1" dirty="0" smtClean="0"/>
              <a:t>Soft tissue sarcoma</a:t>
            </a:r>
          </a:p>
          <a:p>
            <a:pPr marL="0" indent="0">
              <a:buNone/>
            </a:pPr>
            <a:r>
              <a:rPr lang="en-GB" sz="2800" b="1" dirty="0" smtClean="0"/>
              <a:t>Urgent suspicion of cancer referral</a:t>
            </a:r>
          </a:p>
          <a:p>
            <a:r>
              <a:rPr lang="en-GB" sz="2400" dirty="0" smtClean="0"/>
              <a:t>soft </a:t>
            </a:r>
            <a:r>
              <a:rPr lang="en-GB" sz="2400" dirty="0"/>
              <a:t>tissue mass with one or more of the following </a:t>
            </a:r>
            <a:r>
              <a:rPr lang="en-GB" sz="2400" dirty="0" smtClean="0"/>
              <a:t>:</a:t>
            </a:r>
            <a:endParaRPr lang="en-GB" sz="24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 smtClean="0"/>
              <a:t>size </a:t>
            </a:r>
            <a:r>
              <a:rPr lang="en-GB" sz="2400" dirty="0"/>
              <a:t>&gt; 5cm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 smtClean="0"/>
              <a:t>increasing </a:t>
            </a:r>
            <a:r>
              <a:rPr lang="en-GB" sz="2400" dirty="0"/>
              <a:t>in size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 smtClean="0"/>
              <a:t>deep </a:t>
            </a:r>
            <a:r>
              <a:rPr lang="en-GB" sz="2400" dirty="0"/>
              <a:t>to fascia, fixed or immobile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 smtClean="0"/>
              <a:t>recurrence </a:t>
            </a:r>
            <a:r>
              <a:rPr lang="en-GB" sz="2400" dirty="0"/>
              <a:t>after previous excision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 smtClean="0"/>
              <a:t>regional </a:t>
            </a:r>
            <a:r>
              <a:rPr lang="en-GB" sz="2400" dirty="0"/>
              <a:t>lymph node enlargement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SARCOMA &amp; BONE CANCER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637332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b="1" dirty="0" smtClean="0"/>
              <a:t>Bone cancer</a:t>
            </a:r>
          </a:p>
          <a:p>
            <a:pPr marL="0" indent="0">
              <a:buNone/>
            </a:pPr>
            <a:r>
              <a:rPr lang="en-GB" sz="2800" b="1" dirty="0" smtClean="0"/>
              <a:t>Investigation and referral</a:t>
            </a:r>
          </a:p>
          <a:p>
            <a:r>
              <a:rPr lang="en-GB" sz="2400" dirty="0" smtClean="0"/>
              <a:t>X-ray </a:t>
            </a:r>
            <a:r>
              <a:rPr lang="en-GB" sz="2400" dirty="0"/>
              <a:t>of the appropriate area should be </a:t>
            </a:r>
            <a:r>
              <a:rPr lang="en-GB" sz="2400" dirty="0" smtClean="0"/>
              <a:t>requested if:</a:t>
            </a:r>
            <a:endParaRPr lang="en-GB" sz="24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 smtClean="0"/>
              <a:t>unexplained </a:t>
            </a:r>
            <a:r>
              <a:rPr lang="en-GB" sz="2400" dirty="0"/>
              <a:t>bone pain or tenderness, which is:</a:t>
            </a:r>
          </a:p>
          <a:p>
            <a:pPr lvl="2"/>
            <a:r>
              <a:rPr lang="en-GB" dirty="0" smtClean="0"/>
              <a:t>persistent</a:t>
            </a:r>
            <a:endParaRPr lang="en-GB" dirty="0"/>
          </a:p>
          <a:p>
            <a:pPr lvl="2"/>
            <a:r>
              <a:rPr lang="en-GB" dirty="0" smtClean="0"/>
              <a:t>increasing</a:t>
            </a:r>
            <a:endParaRPr lang="en-GB" dirty="0"/>
          </a:p>
          <a:p>
            <a:pPr lvl="2"/>
            <a:r>
              <a:rPr lang="en-GB" dirty="0" smtClean="0"/>
              <a:t>non-mechanical</a:t>
            </a:r>
            <a:endParaRPr lang="en-GB" dirty="0"/>
          </a:p>
          <a:p>
            <a:pPr lvl="2"/>
            <a:r>
              <a:rPr lang="en-GB" dirty="0" smtClean="0"/>
              <a:t>nocturnal </a:t>
            </a:r>
            <a:r>
              <a:rPr lang="en-GB" dirty="0"/>
              <a:t>or at rest</a:t>
            </a:r>
          </a:p>
          <a:p>
            <a:r>
              <a:rPr lang="en-GB" sz="2400" dirty="0"/>
              <a:t>i</a:t>
            </a:r>
            <a:r>
              <a:rPr lang="en-GB" sz="2400" dirty="0" smtClean="0"/>
              <a:t>f </a:t>
            </a:r>
            <a:r>
              <a:rPr lang="en-GB" sz="2400" dirty="0"/>
              <a:t>X-ray </a:t>
            </a:r>
            <a:r>
              <a:rPr lang="en-GB" sz="2400" dirty="0" smtClean="0"/>
              <a:t>suggestive </a:t>
            </a:r>
            <a:r>
              <a:rPr lang="en-GB" sz="2400" dirty="0"/>
              <a:t>of bone tumour, refer as urgent suspicion of cancer to </a:t>
            </a:r>
            <a:r>
              <a:rPr lang="en-GB" sz="2400" dirty="0" smtClean="0"/>
              <a:t>sarcoma service</a:t>
            </a:r>
            <a:endParaRPr lang="en-GB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SARCOMA &amp; BONE CANCER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4062506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b="1" dirty="0" smtClean="0"/>
              <a:t>Bone cancer</a:t>
            </a:r>
          </a:p>
          <a:p>
            <a:pPr marL="0" indent="0">
              <a:buNone/>
            </a:pPr>
            <a:r>
              <a:rPr lang="en-GB" sz="2800" b="1" dirty="0" smtClean="0"/>
              <a:t>Good </a:t>
            </a:r>
            <a:r>
              <a:rPr lang="en-GB" sz="2800" b="1" dirty="0"/>
              <a:t>p</a:t>
            </a:r>
            <a:r>
              <a:rPr lang="en-GB" sz="2800" b="1" dirty="0" smtClean="0"/>
              <a:t>ractice points</a:t>
            </a:r>
          </a:p>
          <a:p>
            <a:r>
              <a:rPr lang="en-GB" sz="2400" dirty="0" smtClean="0"/>
              <a:t>sarcomas </a:t>
            </a:r>
            <a:r>
              <a:rPr lang="en-GB" sz="2400" dirty="0"/>
              <a:t>of </a:t>
            </a:r>
            <a:r>
              <a:rPr lang="en-GB" sz="2400" dirty="0" smtClean="0"/>
              <a:t>long </a:t>
            </a:r>
            <a:r>
              <a:rPr lang="en-GB" sz="2400" dirty="0"/>
              <a:t>bones are usually excluded by normal X-ray but </a:t>
            </a:r>
            <a:r>
              <a:rPr lang="en-GB" sz="2400" dirty="0" smtClean="0"/>
              <a:t>further investigation </a:t>
            </a:r>
            <a:r>
              <a:rPr lang="en-GB" sz="2400" dirty="0"/>
              <a:t>may be required for spine, pelvis, ribs or scapula</a:t>
            </a:r>
          </a:p>
          <a:p>
            <a:r>
              <a:rPr lang="en-GB" sz="2400" dirty="0" smtClean="0"/>
              <a:t>if </a:t>
            </a:r>
            <a:r>
              <a:rPr lang="en-GB" sz="2400" dirty="0"/>
              <a:t>symptoms persist but X-ray is normal, repeat X-ray (following discussions </a:t>
            </a:r>
            <a:r>
              <a:rPr lang="en-GB" sz="2400" dirty="0" smtClean="0"/>
              <a:t>with radiologist</a:t>
            </a:r>
            <a:r>
              <a:rPr lang="en-GB" sz="2400" dirty="0"/>
              <a:t>) and consider referral</a:t>
            </a:r>
          </a:p>
          <a:p>
            <a:r>
              <a:rPr lang="en-GB" sz="2400" dirty="0" smtClean="0"/>
              <a:t>suspected </a:t>
            </a:r>
            <a:r>
              <a:rPr lang="en-GB" sz="2400" dirty="0"/>
              <a:t>spontaneous or low impact fracture should raise suspicion of </a:t>
            </a:r>
            <a:r>
              <a:rPr lang="en-GB" sz="2400" dirty="0" smtClean="0"/>
              <a:t>underlying malignancy a service</a:t>
            </a:r>
            <a:endParaRPr lang="en-GB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SARCOMA &amp; BONE CANCER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4063746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 smtClean="0"/>
              <a:t>Downgrading </a:t>
            </a:r>
            <a:r>
              <a:rPr lang="en-GB" b="1" dirty="0"/>
              <a:t>of </a:t>
            </a:r>
            <a:r>
              <a:rPr lang="en-GB" b="1" dirty="0" smtClean="0"/>
              <a:t>USOC referrals </a:t>
            </a:r>
            <a:endParaRPr lang="en-GB" dirty="0"/>
          </a:p>
          <a:p>
            <a:r>
              <a:rPr lang="en-GB" sz="2400" dirty="0" smtClean="0"/>
              <a:t>referring clinician must be informed timeously</a:t>
            </a:r>
          </a:p>
          <a:p>
            <a:r>
              <a:rPr lang="en-GB" sz="2400" dirty="0" smtClean="0"/>
              <a:t>give </a:t>
            </a:r>
            <a:r>
              <a:rPr lang="en-GB" sz="2400" dirty="0"/>
              <a:t>the clinician the opportunity to explain why an urgent referral was </a:t>
            </a:r>
            <a:r>
              <a:rPr lang="en-GB" sz="2400" dirty="0" smtClean="0"/>
              <a:t>requested - information </a:t>
            </a:r>
            <a:r>
              <a:rPr lang="en-GB" sz="2400" dirty="0"/>
              <a:t>may have been omitted from the referral or may have become available </a:t>
            </a:r>
            <a:r>
              <a:rPr lang="en-GB" sz="2400" dirty="0" smtClean="0"/>
              <a:t>since the referral was made</a:t>
            </a:r>
          </a:p>
          <a:p>
            <a:r>
              <a:rPr lang="en-GB" sz="2400" dirty="0"/>
              <a:t>e</a:t>
            </a:r>
            <a:r>
              <a:rPr lang="en-GB" sz="2400" dirty="0" smtClean="0"/>
              <a:t>ssential </a:t>
            </a:r>
            <a:r>
              <a:rPr lang="en-GB" sz="2400" dirty="0"/>
              <a:t>that the patient is kept </a:t>
            </a:r>
            <a:r>
              <a:rPr lang="en-GB" sz="2400" dirty="0" smtClean="0"/>
              <a:t>informed</a:t>
            </a:r>
            <a:endParaRPr lang="en-GB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DOWNGRADING REFERRAL PRIORITY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46158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9685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b="1" dirty="0" smtClean="0"/>
              <a:t>General </a:t>
            </a:r>
            <a:r>
              <a:rPr lang="en-GB" sz="2800" b="1" dirty="0"/>
              <a:t>recommendations </a:t>
            </a:r>
            <a:r>
              <a:rPr lang="en-GB" sz="2800" dirty="0"/>
              <a:t>	</a:t>
            </a:r>
          </a:p>
          <a:p>
            <a:r>
              <a:rPr lang="en-GB" sz="2400" dirty="0" smtClean="0"/>
              <a:t>consider referral if 3 or more repeat </a:t>
            </a:r>
            <a:r>
              <a:rPr lang="en-GB" sz="2400" dirty="0"/>
              <a:t>presentations </a:t>
            </a:r>
            <a:r>
              <a:rPr lang="en-GB" sz="2400" dirty="0" smtClean="0"/>
              <a:t>of symptoms not </a:t>
            </a:r>
            <a:r>
              <a:rPr lang="en-GB" sz="2400" dirty="0"/>
              <a:t>resolving or following a normal </a:t>
            </a:r>
            <a:r>
              <a:rPr lang="en-GB" sz="2400" dirty="0" smtClean="0"/>
              <a:t>pattern </a:t>
            </a:r>
            <a:r>
              <a:rPr lang="en-GB" sz="2400" b="1" i="1" dirty="0" smtClean="0"/>
              <a:t>[was always refer]</a:t>
            </a:r>
            <a:endParaRPr lang="en-GB" sz="2400" b="1" i="1" dirty="0"/>
          </a:p>
          <a:p>
            <a:r>
              <a:rPr lang="en-GB" sz="2400" dirty="0" smtClean="0"/>
              <a:t>where </a:t>
            </a:r>
            <a:r>
              <a:rPr lang="en-GB" sz="2400" dirty="0"/>
              <a:t>symptoms and signs do not clearly fit with these guidelines but nevertheless lead to concern about </a:t>
            </a:r>
            <a:r>
              <a:rPr lang="en-GB" sz="2400" dirty="0" smtClean="0"/>
              <a:t>cancer</a:t>
            </a:r>
            <a:r>
              <a:rPr lang="en-GB" sz="2400" dirty="0"/>
              <a:t>, </a:t>
            </a:r>
            <a:r>
              <a:rPr lang="en-GB" sz="2400" dirty="0" smtClean="0"/>
              <a:t>consider </a:t>
            </a:r>
            <a:r>
              <a:rPr lang="en-GB" sz="2400" dirty="0"/>
              <a:t>discussing the case with a senior paediatric </a:t>
            </a:r>
            <a:r>
              <a:rPr lang="en-GB" sz="2400" dirty="0" smtClean="0"/>
              <a:t>colleague </a:t>
            </a:r>
            <a:r>
              <a:rPr lang="en-GB" sz="2400" b="1" i="1" dirty="0" smtClean="0"/>
              <a:t>[new]</a:t>
            </a:r>
            <a:endParaRPr lang="en-GB" sz="2400" b="1" i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Autofit/>
          </a:bodyPr>
          <a:lstStyle/>
          <a:p>
            <a: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CHILDREN, TEENAGERS &amp; </a:t>
            </a:r>
            <a:b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</a:br>
            <a:r>
              <a:rPr lang="en-GB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Y</a:t>
            </a:r>
            <a: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OUNG ADULT CANCERS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663653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9685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b="1" dirty="0"/>
              <a:t>Urgent </a:t>
            </a:r>
            <a:r>
              <a:rPr lang="en-GB" sz="2800" b="1" dirty="0" smtClean="0"/>
              <a:t>suspicion </a:t>
            </a:r>
            <a:r>
              <a:rPr lang="en-GB" sz="2800" b="1" dirty="0"/>
              <a:t>of </a:t>
            </a:r>
            <a:r>
              <a:rPr lang="en-GB" sz="2800" b="1" dirty="0" smtClean="0"/>
              <a:t>cancer </a:t>
            </a:r>
            <a:r>
              <a:rPr lang="en-GB" sz="2800" b="1" dirty="0"/>
              <a:t>referral </a:t>
            </a:r>
            <a:r>
              <a:rPr lang="en-GB" sz="2800" dirty="0"/>
              <a:t>	</a:t>
            </a:r>
          </a:p>
          <a:p>
            <a:r>
              <a:rPr lang="en-GB" sz="2400" dirty="0" smtClean="0"/>
              <a:t>unexplained </a:t>
            </a:r>
            <a:r>
              <a:rPr lang="en-GB" sz="2400" dirty="0" err="1"/>
              <a:t>petechiae</a:t>
            </a:r>
            <a:r>
              <a:rPr lang="en-GB" sz="2400" dirty="0"/>
              <a:t> or purpura </a:t>
            </a:r>
            <a:r>
              <a:rPr lang="en-GB" sz="2400" dirty="0" smtClean="0"/>
              <a:t>- </a:t>
            </a:r>
            <a:r>
              <a:rPr lang="en-GB" sz="2400" dirty="0"/>
              <a:t>emergency referral</a:t>
            </a:r>
            <a:r>
              <a:rPr lang="en-GB" sz="2400" b="1" dirty="0"/>
              <a:t> </a:t>
            </a:r>
            <a:r>
              <a:rPr lang="en-GB" sz="2400" b="1" dirty="0" smtClean="0"/>
              <a:t>[was urgent]</a:t>
            </a:r>
            <a:endParaRPr lang="en-GB" sz="2400" b="1" dirty="0"/>
          </a:p>
          <a:p>
            <a:r>
              <a:rPr lang="en-GB" sz="2400" dirty="0" smtClean="0"/>
              <a:t>unexplained </a:t>
            </a:r>
            <a:r>
              <a:rPr lang="en-GB" sz="2400" dirty="0"/>
              <a:t>fatigue, persistent pallor, failure to thrive or weight loss </a:t>
            </a:r>
            <a:r>
              <a:rPr lang="en-GB" sz="2400" b="1" i="1" dirty="0" smtClean="0"/>
              <a:t>[new – apart from fatigue]</a:t>
            </a:r>
            <a:endParaRPr lang="en-GB" sz="2400" b="1" i="1" dirty="0"/>
          </a:p>
          <a:p>
            <a:r>
              <a:rPr lang="en-GB" sz="2400" dirty="0" smtClean="0"/>
              <a:t>new </a:t>
            </a:r>
            <a:r>
              <a:rPr lang="en-GB" sz="2400" dirty="0"/>
              <a:t>persistent unexplained pain, particularly back pain or nocturnal pain 	</a:t>
            </a:r>
          </a:p>
          <a:p>
            <a:r>
              <a:rPr lang="en-GB" sz="2400" dirty="0" smtClean="0"/>
              <a:t>unexplained </a:t>
            </a:r>
            <a:r>
              <a:rPr lang="en-GB" sz="2400" dirty="0"/>
              <a:t>abdominal mass or distension 	</a:t>
            </a:r>
          </a:p>
          <a:p>
            <a:r>
              <a:rPr lang="en-GB" sz="2400" dirty="0" smtClean="0"/>
              <a:t>unexplained </a:t>
            </a:r>
            <a:r>
              <a:rPr lang="en-GB" sz="2400" dirty="0"/>
              <a:t>visible haematuria </a:t>
            </a:r>
            <a:r>
              <a:rPr lang="en-GB" sz="2400" b="1" i="1" dirty="0" smtClean="0"/>
              <a:t>[new]</a:t>
            </a:r>
            <a:r>
              <a:rPr lang="en-GB" sz="2400" dirty="0"/>
              <a:t>	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Autofit/>
          </a:bodyPr>
          <a:lstStyle/>
          <a:p>
            <a: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CHILDREN, TEENAGERS &amp; </a:t>
            </a:r>
            <a:b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</a:br>
            <a:r>
              <a:rPr lang="en-GB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Y</a:t>
            </a:r>
            <a: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OUNG ADULT CANCERS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023025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96855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sz="3000" b="1" dirty="0"/>
              <a:t>Urgent suspicion of cancer referral </a:t>
            </a:r>
            <a:r>
              <a:rPr lang="en-GB" sz="2000" dirty="0"/>
              <a:t>	</a:t>
            </a:r>
          </a:p>
          <a:p>
            <a:r>
              <a:rPr lang="en-GB" sz="2200" dirty="0"/>
              <a:t>bone pain, especially if: 	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200" dirty="0"/>
              <a:t>diffuse or involves the back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200" dirty="0"/>
              <a:t>persistently localised at any site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200" dirty="0"/>
              <a:t>nocturnal pain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200" dirty="0"/>
              <a:t>limping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200" dirty="0"/>
              <a:t>requiring analgesia, or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200" dirty="0"/>
              <a:t>limiting activity </a:t>
            </a:r>
          </a:p>
          <a:p>
            <a:r>
              <a:rPr lang="en-GB" sz="2200" dirty="0"/>
              <a:t>lymphadenopathy, if: 	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200" dirty="0"/>
              <a:t>non tender, firm/hard and greater than 2cms in maximum diameter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200" dirty="0"/>
              <a:t>progressively enlarging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200" dirty="0"/>
              <a:t>associated with other signs of general ill health, fever or weight loss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200" dirty="0"/>
              <a:t>involves axillary nodes (no local infection or dermatitis) or any supraclavicular lymphadenopathy</a:t>
            </a:r>
            <a:endParaRPr lang="en-GB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Autofit/>
          </a:bodyPr>
          <a:lstStyle/>
          <a:p>
            <a: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CHILDREN, TEENAGERS &amp; </a:t>
            </a:r>
            <a:b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</a:br>
            <a:r>
              <a:rPr lang="en-GB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Y</a:t>
            </a:r>
            <a: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OUNG ADULT CANCERS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582604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9685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b="1" dirty="0"/>
              <a:t>Urgent </a:t>
            </a:r>
            <a:r>
              <a:rPr lang="en-GB" sz="2800" b="1" dirty="0" smtClean="0"/>
              <a:t>suspicion </a:t>
            </a:r>
            <a:r>
              <a:rPr lang="en-GB" sz="2800" b="1" dirty="0"/>
              <a:t>of </a:t>
            </a:r>
            <a:r>
              <a:rPr lang="en-GB" sz="2800" b="1" dirty="0" smtClean="0"/>
              <a:t>cancer </a:t>
            </a:r>
            <a:r>
              <a:rPr lang="en-GB" sz="2800" b="1" dirty="0"/>
              <a:t>referral </a:t>
            </a:r>
            <a:endParaRPr lang="en-GB" sz="2800" dirty="0"/>
          </a:p>
          <a:p>
            <a:r>
              <a:rPr lang="en-GB" sz="2000" dirty="0" smtClean="0"/>
              <a:t>headache</a:t>
            </a:r>
            <a:r>
              <a:rPr lang="en-GB" sz="2000" dirty="0"/>
              <a:t>, if: 	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dirty="0"/>
              <a:t>increasing in severity or frequency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dirty="0"/>
              <a:t>worse in the morning or causing early wakening or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dirty="0"/>
              <a:t>associated with vomiting, squint or any neurological signs 	</a:t>
            </a:r>
          </a:p>
          <a:p>
            <a:r>
              <a:rPr lang="en-GB" sz="2000" dirty="0" smtClean="0"/>
              <a:t>new </a:t>
            </a:r>
            <a:r>
              <a:rPr lang="en-GB" sz="2000" dirty="0"/>
              <a:t>neurological </a:t>
            </a:r>
            <a:r>
              <a:rPr lang="en-GB" sz="2000" dirty="0" smtClean="0"/>
              <a:t>signs</a:t>
            </a:r>
            <a:r>
              <a:rPr lang="en-GB" sz="2000" dirty="0"/>
              <a:t> </a:t>
            </a:r>
            <a:r>
              <a:rPr lang="en-GB" sz="2000" dirty="0" smtClean="0"/>
              <a:t>(e.g. </a:t>
            </a:r>
            <a:r>
              <a:rPr lang="en-GB" sz="2000" dirty="0"/>
              <a:t>weakness, loss of balance, etc.) especially if</a:t>
            </a:r>
            <a:r>
              <a:rPr lang="en-GB" sz="2000" dirty="0" smtClean="0"/>
              <a:t>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dirty="0" smtClean="0"/>
              <a:t>associated with behavioural change or deterioration in normal daily or school performance </a:t>
            </a:r>
            <a:r>
              <a:rPr lang="en-GB" sz="2000" b="1" i="1" dirty="0"/>
              <a:t>[new] </a:t>
            </a:r>
            <a:endParaRPr lang="en-GB" sz="2000" dirty="0" smtClean="0"/>
          </a:p>
          <a:p>
            <a:r>
              <a:rPr lang="en-GB" sz="2000" dirty="0" smtClean="0"/>
              <a:t>other </a:t>
            </a:r>
            <a:r>
              <a:rPr lang="en-GB" sz="2000" dirty="0"/>
              <a:t>possible signs of brain </a:t>
            </a:r>
            <a:r>
              <a:rPr lang="en-GB" sz="2000" dirty="0" smtClean="0"/>
              <a:t>tumours </a:t>
            </a:r>
            <a:r>
              <a:rPr lang="en-GB" sz="2000" b="1" i="1" dirty="0" smtClean="0"/>
              <a:t>[new] </a:t>
            </a:r>
            <a:r>
              <a:rPr lang="en-GB" sz="2000" dirty="0" smtClean="0"/>
              <a:t>: </a:t>
            </a:r>
            <a:r>
              <a:rPr lang="en-GB" sz="2000" dirty="0"/>
              <a:t>	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dirty="0"/>
              <a:t>increasing head circumference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dirty="0"/>
              <a:t>failure of fontanelle closure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dirty="0"/>
              <a:t>abnormal head position such as wry neck, head tilt or stiff </a:t>
            </a:r>
            <a:r>
              <a:rPr lang="en-GB" sz="2000" dirty="0" smtClean="0"/>
              <a:t>neck</a:t>
            </a:r>
            <a:endParaRPr lang="en-GB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Autofit/>
          </a:bodyPr>
          <a:lstStyle/>
          <a:p>
            <a: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CHILDREN, TEENAGERS &amp; </a:t>
            </a:r>
            <a:b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</a:br>
            <a:r>
              <a:rPr lang="en-GB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Y</a:t>
            </a:r>
            <a: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OUNG ADULT CANCERS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664569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96855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2800" b="1" dirty="0"/>
              <a:t>Urgent </a:t>
            </a:r>
            <a:r>
              <a:rPr lang="en-GB" sz="2800" b="1" dirty="0" smtClean="0"/>
              <a:t>suspicion </a:t>
            </a:r>
            <a:r>
              <a:rPr lang="en-GB" sz="2800" b="1" dirty="0"/>
              <a:t>of </a:t>
            </a:r>
            <a:r>
              <a:rPr lang="en-GB" sz="2800" b="1" dirty="0" smtClean="0"/>
              <a:t>cancer referral</a:t>
            </a:r>
            <a:endParaRPr lang="en-GB" sz="2800" dirty="0"/>
          </a:p>
          <a:p>
            <a:r>
              <a:rPr lang="en-GB" sz="2400" dirty="0"/>
              <a:t>s</a:t>
            </a:r>
            <a:r>
              <a:rPr lang="en-GB" sz="2400" dirty="0" smtClean="0"/>
              <a:t>oft </a:t>
            </a:r>
            <a:r>
              <a:rPr lang="en-GB" sz="2400" dirty="0"/>
              <a:t>tissue mass, if: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/>
              <a:t>shows rapid or progressive growth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/>
              <a:t>size greater than 2cm maximum diameter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/>
              <a:t>deep to fascia, fixed or immobile, regardless of size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/>
              <a:t>recurrence after previous excision of sarcoma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/>
              <a:t>associated with regional lymph node enlargement </a:t>
            </a:r>
          </a:p>
          <a:p>
            <a:r>
              <a:rPr lang="en-GB" sz="2400" dirty="0" smtClean="0"/>
              <a:t>eyes</a:t>
            </a:r>
            <a:r>
              <a:rPr lang="en-GB" sz="2400" dirty="0"/>
              <a:t>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/>
              <a:t>any new squint, if associated with headache or other neurological signs (otherwise consider optometrist and ophthalmology assessment)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/>
              <a:t>change in pupillary red reflex to absent or </a:t>
            </a:r>
            <a:r>
              <a:rPr lang="en-GB" sz="2400" dirty="0" smtClean="0"/>
              <a:t>white</a:t>
            </a:r>
            <a:endParaRPr lang="en-GB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Autofit/>
          </a:bodyPr>
          <a:lstStyle/>
          <a:p>
            <a: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CHILDREN, TEENAGERS &amp; </a:t>
            </a:r>
            <a:b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</a:br>
            <a:r>
              <a:rPr lang="en-GB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Y</a:t>
            </a:r>
            <a: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OUNG ADULT CANCERS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363973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96855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2800" b="1" dirty="0"/>
              <a:t>Primary care management </a:t>
            </a:r>
            <a:r>
              <a:rPr lang="en-GB" sz="2000" dirty="0"/>
              <a:t>	</a:t>
            </a:r>
          </a:p>
          <a:p>
            <a:r>
              <a:rPr lang="en-GB" sz="2400" dirty="0"/>
              <a:t>X-ray if there is unexplained bone pain of: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/>
              <a:t>increasing severity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/>
              <a:t>persistent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/>
              <a:t>tender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/>
              <a:t>non-mechanical bone pain particularly if disturbing rest or sleep. </a:t>
            </a:r>
          </a:p>
          <a:p>
            <a:r>
              <a:rPr lang="en-GB" sz="2400" dirty="0" smtClean="0"/>
              <a:t>if </a:t>
            </a:r>
            <a:r>
              <a:rPr lang="en-GB" sz="2400" dirty="0"/>
              <a:t>symptoms persist but X-ray is normal, repeat X-ray (after discussion with a radiologist) and consider referral, especially if </a:t>
            </a:r>
            <a:r>
              <a:rPr lang="en-GB" sz="2400" dirty="0" smtClean="0"/>
              <a:t>presents </a:t>
            </a:r>
            <a:r>
              <a:rPr lang="en-GB" sz="2400" dirty="0"/>
              <a:t>3 or more </a:t>
            </a:r>
            <a:r>
              <a:rPr lang="en-GB" sz="2400" dirty="0" smtClean="0"/>
              <a:t>times</a:t>
            </a:r>
            <a:endParaRPr lang="en-GB" sz="2400" dirty="0"/>
          </a:p>
          <a:p>
            <a:r>
              <a:rPr lang="en-GB" sz="2400" dirty="0" smtClean="0"/>
              <a:t>spontaneous </a:t>
            </a:r>
            <a:r>
              <a:rPr lang="en-GB" sz="2400" dirty="0"/>
              <a:t>or minor trauma fracture should raise suspicion of bone </a:t>
            </a:r>
            <a:r>
              <a:rPr lang="en-GB" sz="2400" dirty="0" smtClean="0"/>
              <a:t>cancer</a:t>
            </a:r>
            <a:endParaRPr lang="en-GB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Autofit/>
          </a:bodyPr>
          <a:lstStyle/>
          <a:p>
            <a: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CHILDREN, TEENAGERS &amp; </a:t>
            </a:r>
            <a:b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</a:br>
            <a:r>
              <a:rPr lang="en-GB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Y</a:t>
            </a:r>
            <a: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OUNG ADULT CANCERS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567368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96855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sz="2800" b="1" dirty="0"/>
              <a:t>Urgent suspicion of cancer referral for </a:t>
            </a:r>
            <a:r>
              <a:rPr lang="en-GB" sz="2800" b="1" dirty="0" smtClean="0"/>
              <a:t>people with history of </a:t>
            </a:r>
            <a:r>
              <a:rPr lang="en-GB" sz="2800" b="1" dirty="0"/>
              <a:t>cancer </a:t>
            </a:r>
            <a:r>
              <a:rPr lang="en-GB" sz="2800" b="1" dirty="0" smtClean="0"/>
              <a:t>(esp. prostate</a:t>
            </a:r>
            <a:r>
              <a:rPr lang="en-GB" sz="2800" b="1" dirty="0"/>
              <a:t>, breast, lung or multiple myeloma)</a:t>
            </a:r>
            <a:r>
              <a:rPr lang="en-GB" sz="2000" dirty="0"/>
              <a:t>	</a:t>
            </a:r>
          </a:p>
          <a:p>
            <a:r>
              <a:rPr lang="en-GB" sz="2400" dirty="0" smtClean="0"/>
              <a:t>significant </a:t>
            </a:r>
            <a:r>
              <a:rPr lang="en-GB" sz="2400" dirty="0"/>
              <a:t>localised back pain, especially thoracic</a:t>
            </a:r>
          </a:p>
          <a:p>
            <a:r>
              <a:rPr lang="en-GB" sz="2400" dirty="0" smtClean="0"/>
              <a:t>severe</a:t>
            </a:r>
            <a:r>
              <a:rPr lang="en-GB" sz="2400" dirty="0"/>
              <a:t>, progressive pain or poor response to medication</a:t>
            </a:r>
          </a:p>
          <a:p>
            <a:r>
              <a:rPr lang="en-GB" sz="2400" dirty="0" smtClean="0"/>
              <a:t>spinal </a:t>
            </a:r>
            <a:r>
              <a:rPr lang="en-GB" sz="2400" dirty="0"/>
              <a:t>pain aggravated by straining (for example, at stool, or coughing or sneezing)</a:t>
            </a:r>
          </a:p>
          <a:p>
            <a:r>
              <a:rPr lang="en-GB" sz="2400" dirty="0" smtClean="0"/>
              <a:t>nocturnal </a:t>
            </a:r>
            <a:r>
              <a:rPr lang="en-GB" sz="2400" dirty="0"/>
              <a:t>spinal pain, especially if preventing sleep</a:t>
            </a:r>
          </a:p>
          <a:p>
            <a:r>
              <a:rPr lang="en-GB" sz="2400" dirty="0" smtClean="0"/>
              <a:t>radicular </a:t>
            </a:r>
            <a:r>
              <a:rPr lang="en-GB" sz="2400" dirty="0"/>
              <a:t>pain (for example, round chest, down front or back of thighs)</a:t>
            </a:r>
          </a:p>
          <a:p>
            <a:r>
              <a:rPr lang="en-GB" sz="2400" dirty="0" smtClean="0"/>
              <a:t>limb </a:t>
            </a:r>
            <a:r>
              <a:rPr lang="en-GB" sz="2400" dirty="0"/>
              <a:t>weakness or difficulty in walking</a:t>
            </a:r>
          </a:p>
          <a:p>
            <a:r>
              <a:rPr lang="en-GB" sz="2400" dirty="0" smtClean="0"/>
              <a:t>sensory </a:t>
            </a:r>
            <a:r>
              <a:rPr lang="en-GB" sz="2400" dirty="0"/>
              <a:t>loss (including perineal or saddle paraesthesia)</a:t>
            </a:r>
          </a:p>
          <a:p>
            <a:r>
              <a:rPr lang="en-GB" sz="2400" dirty="0" smtClean="0"/>
              <a:t>bladder </a:t>
            </a:r>
            <a:r>
              <a:rPr lang="en-GB" sz="2400" dirty="0"/>
              <a:t>or bowel dysfunction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Autofit/>
          </a:bodyPr>
          <a:lstStyle/>
          <a:p>
            <a: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MALIGNANT SPINAL </a:t>
            </a:r>
            <a:b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</a:br>
            <a: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CORD COMPRESSION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949838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9685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b="1" dirty="0" smtClean="0"/>
              <a:t>Good practice points</a:t>
            </a:r>
            <a:r>
              <a:rPr lang="en-GB" sz="2000" dirty="0"/>
              <a:t>	</a:t>
            </a:r>
          </a:p>
          <a:p>
            <a:r>
              <a:rPr lang="en-GB" sz="2400" dirty="0" smtClean="0"/>
              <a:t>normal </a:t>
            </a:r>
            <a:r>
              <a:rPr lang="en-GB" sz="2400" dirty="0"/>
              <a:t>neurological </a:t>
            </a:r>
            <a:r>
              <a:rPr lang="en-GB" sz="2400" dirty="0" smtClean="0"/>
              <a:t>exam </a:t>
            </a:r>
            <a:r>
              <a:rPr lang="en-GB" sz="2400" dirty="0"/>
              <a:t>does not preclude </a:t>
            </a:r>
            <a:r>
              <a:rPr lang="en-GB" sz="2400" dirty="0" smtClean="0"/>
              <a:t>evolving MSCC</a:t>
            </a:r>
            <a:endParaRPr lang="en-GB" sz="2400" dirty="0"/>
          </a:p>
          <a:p>
            <a:r>
              <a:rPr lang="en-GB" sz="2400" dirty="0" smtClean="0"/>
              <a:t>definitive investigation </a:t>
            </a:r>
            <a:r>
              <a:rPr lang="en-GB" sz="2400" dirty="0"/>
              <a:t>is MRI </a:t>
            </a:r>
            <a:r>
              <a:rPr lang="en-GB" sz="2400" dirty="0" smtClean="0"/>
              <a:t>of </a:t>
            </a:r>
            <a:r>
              <a:rPr lang="en-GB" sz="2400" dirty="0"/>
              <a:t>whole </a:t>
            </a:r>
            <a:r>
              <a:rPr lang="en-GB" sz="2400" dirty="0" smtClean="0"/>
              <a:t>spine</a:t>
            </a:r>
            <a:endParaRPr lang="en-GB" sz="2400" dirty="0"/>
          </a:p>
          <a:p>
            <a:r>
              <a:rPr lang="en-GB" sz="2400" dirty="0" smtClean="0"/>
              <a:t>all with </a:t>
            </a:r>
            <a:r>
              <a:rPr lang="en-GB" sz="2400" dirty="0"/>
              <a:t>bone metastasis, or </a:t>
            </a:r>
            <a:r>
              <a:rPr lang="en-GB" sz="2400" dirty="0" smtClean="0"/>
              <a:t>at high </a:t>
            </a:r>
            <a:r>
              <a:rPr lang="en-GB" sz="2400" dirty="0"/>
              <a:t>risk </a:t>
            </a:r>
            <a:r>
              <a:rPr lang="en-GB" sz="2400" dirty="0" smtClean="0"/>
              <a:t>of MSCC</a:t>
            </a:r>
            <a:r>
              <a:rPr lang="en-GB" sz="2400" dirty="0"/>
              <a:t>, should be given written guidance on early symptoms with advice </a:t>
            </a:r>
            <a:r>
              <a:rPr lang="en-GB" sz="2400" dirty="0" smtClean="0"/>
              <a:t>to contact </a:t>
            </a:r>
            <a:r>
              <a:rPr lang="en-GB" sz="2400" dirty="0"/>
              <a:t>a health care professional </a:t>
            </a:r>
            <a:r>
              <a:rPr lang="en-GB" sz="2400" dirty="0" smtClean="0"/>
              <a:t>promptly</a:t>
            </a:r>
            <a:endParaRPr lang="en-GB" sz="2400" dirty="0"/>
          </a:p>
          <a:p>
            <a:r>
              <a:rPr lang="en-GB" sz="2400" dirty="0" smtClean="0"/>
              <a:t>written </a:t>
            </a:r>
            <a:r>
              <a:rPr lang="en-GB" sz="2400" dirty="0"/>
              <a:t>information on early symptoms should also be given to patients </a:t>
            </a:r>
            <a:r>
              <a:rPr lang="en-GB" sz="2400" dirty="0" smtClean="0"/>
              <a:t>following treatment </a:t>
            </a:r>
            <a:r>
              <a:rPr lang="en-GB" sz="2400" dirty="0"/>
              <a:t>for </a:t>
            </a:r>
            <a:r>
              <a:rPr lang="en-GB" sz="2400" dirty="0" smtClean="0"/>
              <a:t>MSCC</a:t>
            </a:r>
            <a:endParaRPr lang="en-GB" sz="2400" dirty="0"/>
          </a:p>
          <a:p>
            <a:r>
              <a:rPr lang="en-GB" sz="2400" dirty="0" smtClean="0"/>
              <a:t>all cancer </a:t>
            </a:r>
            <a:r>
              <a:rPr lang="en-GB" sz="2400" dirty="0"/>
              <a:t>networks have </a:t>
            </a:r>
            <a:r>
              <a:rPr lang="en-GB" sz="2400" dirty="0" smtClean="0"/>
              <a:t>locally </a:t>
            </a:r>
            <a:r>
              <a:rPr lang="en-GB" sz="2400" dirty="0"/>
              <a:t>agreed MSCC </a:t>
            </a:r>
            <a:r>
              <a:rPr lang="en-GB" sz="2400" dirty="0" smtClean="0"/>
              <a:t>pathways</a:t>
            </a:r>
          </a:p>
          <a:p>
            <a:r>
              <a:rPr lang="en-GB" sz="2400" dirty="0" smtClean="0"/>
              <a:t>see </a:t>
            </a:r>
            <a:r>
              <a:rPr lang="en-GB" sz="2400" dirty="0"/>
              <a:t>Scottish Palliative Care Guidelines website </a:t>
            </a:r>
            <a:r>
              <a:rPr lang="en-GB" sz="1800" dirty="0">
                <a:hlinkClick r:id="rId3"/>
              </a:rPr>
              <a:t>https://</a:t>
            </a:r>
            <a:r>
              <a:rPr lang="en-GB" sz="1800" dirty="0" smtClean="0">
                <a:hlinkClick r:id="rId3"/>
              </a:rPr>
              <a:t>www.palliativecareguidelines.scot.nhs.uk/guidelines/palliative-emergencies/malignant-spinal-cord-compression.aspx</a:t>
            </a:r>
            <a:r>
              <a:rPr lang="en-GB" sz="1800" dirty="0" smtClean="0"/>
              <a:t> </a:t>
            </a:r>
            <a:endParaRPr lang="en-GB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Autofit/>
          </a:bodyPr>
          <a:lstStyle/>
          <a:p>
            <a: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MALIGNANT SPINAL </a:t>
            </a:r>
            <a:b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</a:br>
            <a: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CORD COMPRESSION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607353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9685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800" dirty="0" smtClean="0"/>
              <a:t> </a:t>
            </a:r>
            <a:endParaRPr lang="en-GB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Autofit/>
          </a:bodyPr>
          <a:lstStyle/>
          <a:p>
            <a: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QR CODE FOR APP </a:t>
            </a:r>
            <a:b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</a:br>
            <a:r>
              <a:rPr lang="en-GB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(BOTH APPLE AND ANDROID)</a:t>
            </a:r>
            <a:endParaRPr lang="en-GB" sz="24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268759"/>
            <a:ext cx="5544616" cy="54373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46457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b="1" dirty="0" smtClean="0"/>
              <a:t>Include fitness / performance status in </a:t>
            </a:r>
            <a:r>
              <a:rPr lang="en-GB" sz="2800" b="1" dirty="0"/>
              <a:t>the </a:t>
            </a:r>
            <a:r>
              <a:rPr lang="en-GB" sz="2800" b="1" dirty="0" smtClean="0"/>
              <a:t>referral</a:t>
            </a:r>
          </a:p>
          <a:p>
            <a:pPr marL="0" indent="0">
              <a:buNone/>
            </a:pPr>
            <a:r>
              <a:rPr lang="en-GB" sz="2400" dirty="0" smtClean="0"/>
              <a:t>– facilitates </a:t>
            </a:r>
            <a:r>
              <a:rPr lang="en-GB" sz="2400" dirty="0"/>
              <a:t>discussion about </a:t>
            </a:r>
            <a:r>
              <a:rPr lang="en-GB" sz="2400" dirty="0" smtClean="0"/>
              <a:t>best pathway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PERFORMANCE STATUS [new]</a:t>
            </a:r>
            <a:endParaRPr lang="en-GB" sz="32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276872"/>
            <a:ext cx="6782271" cy="40813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18734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 smtClean="0"/>
              <a:t>Vague symptoms – unknown primary </a:t>
            </a:r>
            <a:endParaRPr lang="en-GB" dirty="0"/>
          </a:p>
          <a:p>
            <a:r>
              <a:rPr lang="en-GB" sz="2400" dirty="0" smtClean="0"/>
              <a:t>unwell </a:t>
            </a:r>
            <a:r>
              <a:rPr lang="en-GB" sz="2400" dirty="0"/>
              <a:t>patients with </a:t>
            </a:r>
            <a:r>
              <a:rPr lang="en-GB" sz="2400" dirty="0" smtClean="0"/>
              <a:t>significant unexplained </a:t>
            </a:r>
            <a:r>
              <a:rPr lang="en-GB" sz="2400" dirty="0"/>
              <a:t>weight </a:t>
            </a:r>
            <a:r>
              <a:rPr lang="en-GB" sz="2400" dirty="0" smtClean="0"/>
              <a:t>loss</a:t>
            </a:r>
          </a:p>
          <a:p>
            <a:r>
              <a:rPr lang="en-GB" sz="2400" dirty="0"/>
              <a:t>not clear which pathway to refer in to</a:t>
            </a:r>
          </a:p>
          <a:p>
            <a:r>
              <a:rPr lang="en-GB" sz="2400" dirty="0" smtClean="0"/>
              <a:t>most </a:t>
            </a:r>
            <a:r>
              <a:rPr lang="en-GB" sz="2400" dirty="0"/>
              <a:t>NHS Boards have pathways </a:t>
            </a:r>
            <a:r>
              <a:rPr lang="en-GB" sz="2400" dirty="0" smtClean="0"/>
              <a:t>for </a:t>
            </a:r>
            <a:r>
              <a:rPr lang="en-GB" sz="2400" dirty="0"/>
              <a:t>Primary Care access to CT chest, abdomen and pelvis as first </a:t>
            </a:r>
            <a:r>
              <a:rPr lang="en-GB" sz="2400" dirty="0" smtClean="0"/>
              <a:t>investigation</a:t>
            </a:r>
          </a:p>
          <a:p>
            <a:r>
              <a:rPr lang="en-GB" sz="2400" dirty="0" smtClean="0"/>
              <a:t>strict criteria for referral – local guidelines</a:t>
            </a:r>
          </a:p>
          <a:p>
            <a:r>
              <a:rPr lang="en-GB" sz="2400" dirty="0" smtClean="0"/>
              <a:t>these patients would require 3-dimensional imaging at some stage so no extra load on radiology</a:t>
            </a:r>
          </a:p>
          <a:p>
            <a:r>
              <a:rPr lang="en-GB" sz="2400" dirty="0" smtClean="0"/>
              <a:t>speeds up access to the correct pathway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ACCESS TO IMAGING [new]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578933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 err="1" smtClean="0"/>
              <a:t>Thrombocystosis</a:t>
            </a:r>
            <a:endParaRPr lang="en-GB" b="1" dirty="0"/>
          </a:p>
          <a:p>
            <a:r>
              <a:rPr lang="en-GB" sz="2400" dirty="0" smtClean="0"/>
              <a:t>risk </a:t>
            </a:r>
            <a:r>
              <a:rPr lang="en-GB" sz="2400" dirty="0"/>
              <a:t>marker for malignancy, in particular (</a:t>
            </a:r>
            <a:r>
              <a:rPr lang="en-GB" sz="2800" b="1" dirty="0"/>
              <a:t>LEGO-C</a:t>
            </a:r>
            <a:r>
              <a:rPr lang="en-GB" sz="2400" dirty="0" smtClean="0"/>
              <a:t>)</a:t>
            </a:r>
          </a:p>
          <a:p>
            <a:pPr lvl="2"/>
            <a:r>
              <a:rPr lang="en-GB" dirty="0" smtClean="0"/>
              <a:t>lung</a:t>
            </a:r>
          </a:p>
          <a:p>
            <a:pPr lvl="2"/>
            <a:r>
              <a:rPr lang="en-GB" dirty="0" smtClean="0"/>
              <a:t>endometrial</a:t>
            </a:r>
          </a:p>
          <a:p>
            <a:pPr lvl="2"/>
            <a:r>
              <a:rPr lang="en-GB" dirty="0" smtClean="0"/>
              <a:t>gastric</a:t>
            </a:r>
          </a:p>
          <a:p>
            <a:pPr lvl="2"/>
            <a:r>
              <a:rPr lang="en-GB" dirty="0" smtClean="0"/>
              <a:t>oesophageal </a:t>
            </a:r>
          </a:p>
          <a:p>
            <a:pPr lvl="2"/>
            <a:r>
              <a:rPr lang="en-GB" dirty="0" smtClean="0"/>
              <a:t>colorectal</a:t>
            </a:r>
          </a:p>
          <a:p>
            <a:r>
              <a:rPr lang="en-GB" sz="2400" dirty="0"/>
              <a:t>cancer incidence </a:t>
            </a:r>
            <a:r>
              <a:rPr lang="en-GB" sz="2400" dirty="0" smtClean="0"/>
              <a:t>11.6% and </a:t>
            </a:r>
            <a:r>
              <a:rPr lang="en-GB" sz="2400" dirty="0"/>
              <a:t>6.2% in males and </a:t>
            </a:r>
            <a:r>
              <a:rPr lang="en-GB" sz="2400" dirty="0" smtClean="0"/>
              <a:t>females respectively (well exceeds th</a:t>
            </a:r>
            <a:r>
              <a:rPr lang="en-GB" sz="2400" dirty="0"/>
              <a:t>e</a:t>
            </a:r>
            <a:r>
              <a:rPr lang="en-GB" sz="2400" dirty="0" smtClean="0"/>
              <a:t> 3</a:t>
            </a:r>
            <a:r>
              <a:rPr lang="en-GB" sz="2400" dirty="0"/>
              <a:t>% </a:t>
            </a:r>
            <a:r>
              <a:rPr lang="en-GB" sz="2400" dirty="0" smtClean="0"/>
              <a:t>threshold)</a:t>
            </a:r>
          </a:p>
          <a:p>
            <a:r>
              <a:rPr lang="en-GB" sz="2400" dirty="0" smtClean="0"/>
              <a:t>persistently </a:t>
            </a:r>
            <a:r>
              <a:rPr lang="en-GB" sz="2400" dirty="0"/>
              <a:t>high platelet count should raise suspicion and prompt early </a:t>
            </a:r>
            <a:r>
              <a:rPr lang="en-GB" sz="2400" dirty="0" smtClean="0"/>
              <a:t>investigation</a:t>
            </a:r>
            <a:endParaRPr lang="en-GB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THROMBOCYTOSIS [new]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318728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 smtClean="0"/>
              <a:t>Urgent suspicion of cancer referral for CXR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dirty="0" smtClean="0"/>
              <a:t>haemoptysis</a:t>
            </a:r>
            <a:endParaRPr lang="en-GB" sz="20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dirty="0" smtClean="0"/>
              <a:t>unexplained persistent (&gt;3 weeks):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GB" sz="2000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en-GB" sz="2000" dirty="0"/>
          </a:p>
          <a:p>
            <a:pPr lvl="1">
              <a:buFont typeface="Arial" panose="020B0604020202020204" pitchFamily="34" charset="0"/>
              <a:buChar char="•"/>
            </a:pPr>
            <a:endParaRPr lang="en-GB" sz="2000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en-GB" sz="2000" dirty="0"/>
          </a:p>
          <a:p>
            <a:pPr lvl="1">
              <a:buFont typeface="Arial" panose="020B0604020202020204" pitchFamily="34" charset="0"/>
              <a:buChar char="•"/>
            </a:pPr>
            <a:endParaRPr lang="en-GB" sz="20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dirty="0" smtClean="0"/>
              <a:t>clubbing </a:t>
            </a:r>
            <a:r>
              <a:rPr lang="en-GB" sz="2000" dirty="0"/>
              <a:t>(</a:t>
            </a:r>
            <a:r>
              <a:rPr lang="en-GB" sz="2000" dirty="0" smtClean="0"/>
              <a:t>new or not previously documented)</a:t>
            </a:r>
            <a:endParaRPr lang="en-GB" sz="20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dirty="0" smtClean="0"/>
              <a:t>chest </a:t>
            </a:r>
            <a:r>
              <a:rPr lang="en-GB" sz="2000" dirty="0"/>
              <a:t>infection </a:t>
            </a:r>
            <a:r>
              <a:rPr lang="en-GB" sz="2000" dirty="0" smtClean="0"/>
              <a:t>– persistent </a:t>
            </a:r>
            <a:r>
              <a:rPr lang="en-GB" sz="2000" dirty="0"/>
              <a:t>or </a:t>
            </a:r>
            <a:r>
              <a:rPr lang="en-GB" sz="2000" dirty="0" smtClean="0"/>
              <a:t>recurrent </a:t>
            </a:r>
            <a:r>
              <a:rPr lang="en-GB" sz="2000" b="1" i="1" dirty="0" smtClean="0"/>
              <a:t>[new]</a:t>
            </a:r>
            <a:endParaRPr lang="en-GB" sz="2000" b="1" i="1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dirty="0" smtClean="0"/>
              <a:t>lymphadenopathy – persistent cervical/supraclavicular </a:t>
            </a:r>
            <a:r>
              <a:rPr lang="en-GB" sz="2000" dirty="0"/>
              <a:t>(</a:t>
            </a:r>
            <a:r>
              <a:rPr lang="en-GB" sz="2000" dirty="0" smtClean="0"/>
              <a:t>refer ENT if </a:t>
            </a:r>
            <a:r>
              <a:rPr lang="en-GB" sz="2000" dirty="0"/>
              <a:t>CXR </a:t>
            </a:r>
            <a:r>
              <a:rPr lang="en-GB" sz="2000" dirty="0" smtClean="0"/>
              <a:t>normal)</a:t>
            </a:r>
            <a:endParaRPr lang="en-GB" sz="20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dirty="0"/>
              <a:t>t</a:t>
            </a:r>
            <a:r>
              <a:rPr lang="en-GB" sz="2000" dirty="0" smtClean="0"/>
              <a:t>hrombocytosis </a:t>
            </a:r>
            <a:r>
              <a:rPr lang="en-GB" sz="2000" dirty="0"/>
              <a:t>(if </a:t>
            </a:r>
            <a:r>
              <a:rPr lang="en-GB" sz="2000" dirty="0" smtClean="0"/>
              <a:t>CXR normal </a:t>
            </a:r>
            <a:r>
              <a:rPr lang="en-GB" sz="2000" dirty="0"/>
              <a:t>consider </a:t>
            </a:r>
            <a:r>
              <a:rPr lang="en-GB" sz="2000" dirty="0" smtClean="0"/>
              <a:t>other diagnosis) </a:t>
            </a:r>
            <a:r>
              <a:rPr lang="en-GB" sz="2000" b="1" i="1" dirty="0" smtClean="0"/>
              <a:t>[new]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en-GB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LUNG </a:t>
            </a:r>
            <a:endParaRPr lang="en-GB" sz="32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9467247"/>
              </p:ext>
            </p:extLst>
          </p:nvPr>
        </p:nvGraphicFramePr>
        <p:xfrm>
          <a:off x="1403648" y="2276872"/>
          <a:ext cx="6552728" cy="188976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672408"/>
                <a:gridCol w="2880320"/>
              </a:tblGrid>
              <a:tr h="3600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smtClean="0"/>
                        <a:t>cough – new or change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smtClean="0"/>
                        <a:t>dyspnoea</a:t>
                      </a:r>
                      <a:endParaRPr lang="en-GB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smtClean="0"/>
                        <a:t>chest/shoulder pain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smtClean="0"/>
                        <a:t>appetite loss </a:t>
                      </a:r>
                      <a:r>
                        <a:rPr lang="en-GB" sz="2000" b="1" i="1" dirty="0" smtClean="0"/>
                        <a:t>[new]</a:t>
                      </a:r>
                      <a:endParaRPr lang="en-GB" sz="2000" b="1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000" dirty="0" smtClean="0"/>
                        <a:t>weight loss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smtClean="0"/>
                        <a:t>chest signs</a:t>
                      </a:r>
                      <a:endParaRPr lang="en-GB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smtClean="0"/>
                        <a:t>hoarseness (refer ENT if nothing else to suggest lung)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smtClean="0"/>
                        <a:t>fatigue (in smokers &gt;40 years) </a:t>
                      </a:r>
                      <a:r>
                        <a:rPr lang="en-GB" sz="2000" b="1" i="1" dirty="0" smtClean="0"/>
                        <a:t>[new]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9541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3766</Words>
  <Application>Microsoft Office PowerPoint</Application>
  <PresentationFormat>On-screen Show (4:3)</PresentationFormat>
  <Paragraphs>722</Paragraphs>
  <Slides>58</Slides>
  <Notes>58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size="59" baseType="lpstr">
      <vt:lpstr>Office Theme</vt:lpstr>
      <vt:lpstr>SCOTTISH CANCER REFERRAL GUIDELINES REVIEW 2019</vt:lpstr>
      <vt:lpstr>BACKGROUND</vt:lpstr>
      <vt:lpstr>REALISTIC MEDICINE [new]</vt:lpstr>
      <vt:lpstr>REFERRAL PRIORITY</vt:lpstr>
      <vt:lpstr>DOWNGRADING REFERRAL PRIORITY</vt:lpstr>
      <vt:lpstr>PERFORMANCE STATUS [new]</vt:lpstr>
      <vt:lpstr>ACCESS TO IMAGING [new]</vt:lpstr>
      <vt:lpstr>THROMBOCYTOSIS [new]</vt:lpstr>
      <vt:lpstr>LUNG </vt:lpstr>
      <vt:lpstr>LUNG </vt:lpstr>
      <vt:lpstr>LUNG </vt:lpstr>
      <vt:lpstr>BREAST</vt:lpstr>
      <vt:lpstr>BREAST</vt:lpstr>
      <vt:lpstr>BREAST</vt:lpstr>
      <vt:lpstr>BREAST</vt:lpstr>
      <vt:lpstr>BREAST</vt:lpstr>
      <vt:lpstr>BREAST</vt:lpstr>
      <vt:lpstr>BREAST</vt:lpstr>
      <vt:lpstr>LOWER GI</vt:lpstr>
      <vt:lpstr>LOWER GI</vt:lpstr>
      <vt:lpstr>LOWER GI</vt:lpstr>
      <vt:lpstr>LOWER GI</vt:lpstr>
      <vt:lpstr>UPPER GI</vt:lpstr>
      <vt:lpstr>UPPER GI</vt:lpstr>
      <vt:lpstr>UPPER GI</vt:lpstr>
      <vt:lpstr>UPPER GI</vt:lpstr>
      <vt:lpstr>UPPER GI</vt:lpstr>
      <vt:lpstr>UPPER GI</vt:lpstr>
      <vt:lpstr>UPPER GI</vt:lpstr>
      <vt:lpstr>UROLOGY</vt:lpstr>
      <vt:lpstr>UROLOGY</vt:lpstr>
      <vt:lpstr>UROLOGY</vt:lpstr>
      <vt:lpstr>UROLOGY</vt:lpstr>
      <vt:lpstr>SKIN</vt:lpstr>
      <vt:lpstr>SKIN</vt:lpstr>
      <vt:lpstr>GYNAECOLOGICAL</vt:lpstr>
      <vt:lpstr>GYNAECOLOGICAL</vt:lpstr>
      <vt:lpstr>GYNAECOLOGICAL</vt:lpstr>
      <vt:lpstr>GYNAECOLOGICAL</vt:lpstr>
      <vt:lpstr>HAEMATOLOGICAL</vt:lpstr>
      <vt:lpstr>HAEMATOLOGICAL</vt:lpstr>
      <vt:lpstr>HEAD &amp; NECK</vt:lpstr>
      <vt:lpstr>HEAD &amp; NECK</vt:lpstr>
      <vt:lpstr>HEAD &amp; NECK</vt:lpstr>
      <vt:lpstr>BRAIN &amp; CNS</vt:lpstr>
      <vt:lpstr>BRAIN &amp; CNS</vt:lpstr>
      <vt:lpstr>SARCOMA &amp; BONE CANCER</vt:lpstr>
      <vt:lpstr>SARCOMA &amp; BONE CANCER</vt:lpstr>
      <vt:lpstr>SARCOMA &amp; BONE CANCER</vt:lpstr>
      <vt:lpstr>CHILDREN, TEENAGERS &amp;  YOUNG ADULT CANCERS</vt:lpstr>
      <vt:lpstr>CHILDREN, TEENAGERS &amp;  YOUNG ADULT CANCERS</vt:lpstr>
      <vt:lpstr>CHILDREN, TEENAGERS &amp;  YOUNG ADULT CANCERS</vt:lpstr>
      <vt:lpstr>CHILDREN, TEENAGERS &amp;  YOUNG ADULT CANCERS</vt:lpstr>
      <vt:lpstr>CHILDREN, TEENAGERS &amp;  YOUNG ADULT CANCERS</vt:lpstr>
      <vt:lpstr>CHILDREN, TEENAGERS &amp;  YOUNG ADULT CANCERS</vt:lpstr>
      <vt:lpstr>MALIGNANT SPINAL  CORD COMPRESSION</vt:lpstr>
      <vt:lpstr>MALIGNANT SPINAL  CORD COMPRESSION</vt:lpstr>
      <vt:lpstr>QR CODE FOR APP  (BOTH APPLE AND ANDROID)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2018-08-16T14:07:48Z</dcterms:created>
  <dcterms:modified xsi:type="dcterms:W3CDTF">2019-01-27T12:46:30Z</dcterms:modified>
</cp:coreProperties>
</file>